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69" r:id="rId7"/>
    <p:sldId id="296" r:id="rId8"/>
    <p:sldId id="265" r:id="rId9"/>
    <p:sldId id="294" r:id="rId10"/>
    <p:sldId id="298" r:id="rId11"/>
    <p:sldId id="299" r:id="rId12"/>
    <p:sldId id="281" r:id="rId13"/>
    <p:sldId id="297" r:id="rId14"/>
    <p:sldId id="300" r:id="rId15"/>
    <p:sldId id="301" r:id="rId16"/>
  </p:sldIdLst>
  <p:sldSz cx="6858000" cy="9906000" type="A4"/>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66" autoAdjust="0"/>
    <p:restoredTop sz="94660"/>
  </p:normalViewPr>
  <p:slideViewPr>
    <p:cSldViewPr snapToGrid="0">
      <p:cViewPr varScale="1">
        <p:scale>
          <a:sx n="63" d="100"/>
          <a:sy n="63" d="100"/>
        </p:scale>
        <p:origin x="228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A966B98-F106-490D-9251-90DDFD1F5964}" type="datetimeFigureOut">
              <a:rPr lang="en-GB" smtClean="0"/>
              <a:t>23/05/2025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202AE3-E825-4A32-9596-B77EC7925DB1}" type="slidenum">
              <a:rPr lang="en-GB" smtClean="0"/>
              <a:t>‹#›</a:t>
            </a:fld>
            <a:endParaRPr lang="en-GB"/>
          </a:p>
        </p:txBody>
      </p:sp>
    </p:spTree>
    <p:extLst>
      <p:ext uri="{BB962C8B-B14F-4D97-AF65-F5344CB8AC3E}">
        <p14:creationId xmlns:p14="http://schemas.microsoft.com/office/powerpoint/2010/main" val="2231003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966B98-F106-490D-9251-90DDFD1F5964}" type="datetimeFigureOut">
              <a:rPr lang="en-GB" smtClean="0"/>
              <a:t>23/05/2025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202AE3-E825-4A32-9596-B77EC7925DB1}" type="slidenum">
              <a:rPr lang="en-GB" smtClean="0"/>
              <a:t>‹#›</a:t>
            </a:fld>
            <a:endParaRPr lang="en-GB"/>
          </a:p>
        </p:txBody>
      </p:sp>
    </p:spTree>
    <p:extLst>
      <p:ext uri="{BB962C8B-B14F-4D97-AF65-F5344CB8AC3E}">
        <p14:creationId xmlns:p14="http://schemas.microsoft.com/office/powerpoint/2010/main" val="402821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966B98-F106-490D-9251-90DDFD1F5964}" type="datetimeFigureOut">
              <a:rPr lang="en-GB" smtClean="0"/>
              <a:t>23/05/2025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202AE3-E825-4A32-9596-B77EC7925DB1}" type="slidenum">
              <a:rPr lang="en-GB" smtClean="0"/>
              <a:t>‹#›</a:t>
            </a:fld>
            <a:endParaRPr lang="en-GB"/>
          </a:p>
        </p:txBody>
      </p:sp>
    </p:spTree>
    <p:extLst>
      <p:ext uri="{BB962C8B-B14F-4D97-AF65-F5344CB8AC3E}">
        <p14:creationId xmlns:p14="http://schemas.microsoft.com/office/powerpoint/2010/main" val="1564115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966B98-F106-490D-9251-90DDFD1F5964}" type="datetimeFigureOut">
              <a:rPr lang="en-GB" smtClean="0"/>
              <a:t>23/05/2025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202AE3-E825-4A32-9596-B77EC7925DB1}" type="slidenum">
              <a:rPr lang="en-GB" smtClean="0"/>
              <a:t>‹#›</a:t>
            </a:fld>
            <a:endParaRPr lang="en-GB"/>
          </a:p>
        </p:txBody>
      </p:sp>
    </p:spTree>
    <p:extLst>
      <p:ext uri="{BB962C8B-B14F-4D97-AF65-F5344CB8AC3E}">
        <p14:creationId xmlns:p14="http://schemas.microsoft.com/office/powerpoint/2010/main" val="1582233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A966B98-F106-490D-9251-90DDFD1F5964}" type="datetimeFigureOut">
              <a:rPr lang="en-GB" smtClean="0"/>
              <a:t>23/05/2025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202AE3-E825-4A32-9596-B77EC7925DB1}" type="slidenum">
              <a:rPr lang="en-GB" smtClean="0"/>
              <a:t>‹#›</a:t>
            </a:fld>
            <a:endParaRPr lang="en-GB"/>
          </a:p>
        </p:txBody>
      </p:sp>
    </p:spTree>
    <p:extLst>
      <p:ext uri="{BB962C8B-B14F-4D97-AF65-F5344CB8AC3E}">
        <p14:creationId xmlns:p14="http://schemas.microsoft.com/office/powerpoint/2010/main" val="555130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A966B98-F106-490D-9251-90DDFD1F5964}" type="datetimeFigureOut">
              <a:rPr lang="en-GB" smtClean="0"/>
              <a:t>23/05/2025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202AE3-E825-4A32-9596-B77EC7925DB1}" type="slidenum">
              <a:rPr lang="en-GB" smtClean="0"/>
              <a:t>‹#›</a:t>
            </a:fld>
            <a:endParaRPr lang="en-GB"/>
          </a:p>
        </p:txBody>
      </p:sp>
    </p:spTree>
    <p:extLst>
      <p:ext uri="{BB962C8B-B14F-4D97-AF65-F5344CB8AC3E}">
        <p14:creationId xmlns:p14="http://schemas.microsoft.com/office/powerpoint/2010/main" val="3665580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966B98-F106-490D-9251-90DDFD1F5964}" type="datetimeFigureOut">
              <a:rPr lang="en-GB" smtClean="0"/>
              <a:t>23/05/2025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0202AE3-E825-4A32-9596-B77EC7925DB1}" type="slidenum">
              <a:rPr lang="en-GB" smtClean="0"/>
              <a:t>‹#›</a:t>
            </a:fld>
            <a:endParaRPr lang="en-GB"/>
          </a:p>
        </p:txBody>
      </p:sp>
    </p:spTree>
    <p:extLst>
      <p:ext uri="{BB962C8B-B14F-4D97-AF65-F5344CB8AC3E}">
        <p14:creationId xmlns:p14="http://schemas.microsoft.com/office/powerpoint/2010/main" val="3756735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966B98-F106-490D-9251-90DDFD1F5964}" type="datetimeFigureOut">
              <a:rPr lang="en-GB" smtClean="0"/>
              <a:t>23/05/2025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0202AE3-E825-4A32-9596-B77EC7925DB1}" type="slidenum">
              <a:rPr lang="en-GB" smtClean="0"/>
              <a:t>‹#›</a:t>
            </a:fld>
            <a:endParaRPr lang="en-GB"/>
          </a:p>
        </p:txBody>
      </p:sp>
    </p:spTree>
    <p:extLst>
      <p:ext uri="{BB962C8B-B14F-4D97-AF65-F5344CB8AC3E}">
        <p14:creationId xmlns:p14="http://schemas.microsoft.com/office/powerpoint/2010/main" val="489211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966B98-F106-490D-9251-90DDFD1F5964}" type="datetimeFigureOut">
              <a:rPr lang="en-GB" smtClean="0"/>
              <a:t>23/05/2025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0202AE3-E825-4A32-9596-B77EC7925DB1}" type="slidenum">
              <a:rPr lang="en-GB" smtClean="0"/>
              <a:t>‹#›</a:t>
            </a:fld>
            <a:endParaRPr lang="en-GB"/>
          </a:p>
        </p:txBody>
      </p:sp>
    </p:spTree>
    <p:extLst>
      <p:ext uri="{BB962C8B-B14F-4D97-AF65-F5344CB8AC3E}">
        <p14:creationId xmlns:p14="http://schemas.microsoft.com/office/powerpoint/2010/main" val="680636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7A966B98-F106-490D-9251-90DDFD1F5964}" type="datetimeFigureOut">
              <a:rPr lang="en-GB" smtClean="0"/>
              <a:t>23/05/2025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202AE3-E825-4A32-9596-B77EC7925DB1}" type="slidenum">
              <a:rPr lang="en-GB" smtClean="0"/>
              <a:t>‹#›</a:t>
            </a:fld>
            <a:endParaRPr lang="en-GB"/>
          </a:p>
        </p:txBody>
      </p:sp>
    </p:spTree>
    <p:extLst>
      <p:ext uri="{BB962C8B-B14F-4D97-AF65-F5344CB8AC3E}">
        <p14:creationId xmlns:p14="http://schemas.microsoft.com/office/powerpoint/2010/main" val="2622097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7A966B98-F106-490D-9251-90DDFD1F5964}" type="datetimeFigureOut">
              <a:rPr lang="en-GB" smtClean="0"/>
              <a:t>23/05/2025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202AE3-E825-4A32-9596-B77EC7925DB1}" type="slidenum">
              <a:rPr lang="en-GB" smtClean="0"/>
              <a:t>‹#›</a:t>
            </a:fld>
            <a:endParaRPr lang="en-GB"/>
          </a:p>
        </p:txBody>
      </p:sp>
    </p:spTree>
    <p:extLst>
      <p:ext uri="{BB962C8B-B14F-4D97-AF65-F5344CB8AC3E}">
        <p14:creationId xmlns:p14="http://schemas.microsoft.com/office/powerpoint/2010/main" val="3778099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A966B98-F106-490D-9251-90DDFD1F5964}" type="datetimeFigureOut">
              <a:rPr lang="en-GB" smtClean="0"/>
              <a:t>23/05/2025</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0202AE3-E825-4A32-9596-B77EC7925DB1}" type="slidenum">
              <a:rPr lang="en-GB" smtClean="0"/>
              <a:t>‹#›</a:t>
            </a:fld>
            <a:endParaRPr lang="en-GB"/>
          </a:p>
        </p:txBody>
      </p:sp>
    </p:spTree>
    <p:extLst>
      <p:ext uri="{BB962C8B-B14F-4D97-AF65-F5344CB8AC3E}">
        <p14:creationId xmlns:p14="http://schemas.microsoft.com/office/powerpoint/2010/main" val="26673343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l="7162" t="25356" r="69270" b="14893"/>
          <a:stretch>
            <a:fillRect/>
          </a:stretch>
        </p:blipFill>
        <p:spPr bwMode="auto">
          <a:xfrm>
            <a:off x="415925" y="1"/>
            <a:ext cx="6119813" cy="89325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4" name="Text Box 3"/>
          <p:cNvSpPr txBox="1">
            <a:spLocks noChangeArrowheads="1"/>
          </p:cNvSpPr>
          <p:nvPr/>
        </p:nvSpPr>
        <p:spPr bwMode="auto">
          <a:xfrm>
            <a:off x="1196975" y="616269"/>
            <a:ext cx="4464050" cy="7423784"/>
          </a:xfrm>
          <a:prstGeom prst="rect">
            <a:avLst/>
          </a:prstGeom>
          <a:solidFill>
            <a:srgbClr val="FFFFFF"/>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3600" b="0" i="0" u="none" strike="noStrike" cap="none" normalizeH="0" baseline="0" dirty="0">
              <a:ln>
                <a:noFill/>
              </a:ln>
              <a:solidFill>
                <a:srgbClr val="000000"/>
              </a:solidFill>
              <a:effectLst/>
              <a:latin typeface="Letter-join No-Lead 36" panose="02000503000000020003" pitchFamily="50"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dirty="0">
                <a:ln>
                  <a:noFill/>
                </a:ln>
                <a:solidFill>
                  <a:srgbClr val="000000"/>
                </a:solidFill>
                <a:effectLst/>
                <a:latin typeface="Letterjoin-Air No-Lead 36" panose="02000805000000020003" pitchFamily="50" charset="0"/>
              </a:rPr>
              <a:t>Summer 2</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dirty="0">
                <a:ln>
                  <a:noFill/>
                </a:ln>
                <a:solidFill>
                  <a:srgbClr val="000000"/>
                </a:solidFill>
                <a:effectLst/>
                <a:latin typeface="Letterjoin-Air No-Lead 36" panose="02000805000000020003" pitchFamily="50" charset="0"/>
              </a:rPr>
              <a:t>Year 2</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dirty="0">
                <a:ln>
                  <a:noFill/>
                </a:ln>
                <a:solidFill>
                  <a:srgbClr val="000000"/>
                </a:solidFill>
                <a:effectLst/>
                <a:latin typeface="Letterjoin-Air No-Lead 36" panose="02000805000000020003" pitchFamily="50" charset="0"/>
              </a:rPr>
              <a:t>Weekly Spelling  Booklet</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3600" b="0" i="0" u="none" strike="noStrike" cap="none" normalizeH="0" baseline="0" dirty="0">
              <a:ln>
                <a:noFill/>
              </a:ln>
              <a:solidFill>
                <a:srgbClr val="000000"/>
              </a:solidFill>
              <a:effectLst/>
              <a:latin typeface="SassoonPrimaryInfant"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3600" b="0" i="0" u="none" strike="noStrike" cap="none" normalizeH="0" baseline="0" dirty="0">
              <a:ln>
                <a:noFill/>
              </a:ln>
              <a:solidFill>
                <a:srgbClr val="000000"/>
              </a:solidFill>
              <a:effectLst/>
              <a:latin typeface="SassoonPrimaryInfant"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3600" b="0" i="0" u="none" strike="noStrike" cap="none" normalizeH="0" baseline="0" dirty="0">
              <a:ln>
                <a:noFill/>
              </a:ln>
              <a:solidFill>
                <a:srgbClr val="000000"/>
              </a:solidFill>
              <a:effectLst/>
              <a:latin typeface="SassoonPrimaryInfant"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3600" b="0" i="0" u="none" strike="noStrike" cap="none" normalizeH="0" baseline="0" dirty="0">
              <a:ln>
                <a:noFill/>
              </a:ln>
              <a:solidFill>
                <a:srgbClr val="000000"/>
              </a:solidFill>
              <a:effectLst/>
              <a:latin typeface="SassoonPrimaryInfant"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3600" b="0" i="0" u="none" strike="noStrike" cap="none" normalizeH="0" baseline="0" dirty="0">
              <a:ln>
                <a:noFill/>
              </a:ln>
              <a:solidFill>
                <a:srgbClr val="000000"/>
              </a:solidFill>
              <a:effectLst/>
              <a:latin typeface="SassoonPrimaryInfant"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3600" b="0" i="0" u="none" strike="noStrike" cap="none" normalizeH="0" baseline="0" dirty="0">
              <a:ln>
                <a:noFill/>
              </a:ln>
              <a:solidFill>
                <a:srgbClr val="000000"/>
              </a:solidFill>
              <a:effectLst/>
              <a:latin typeface="SassoonPrimaryInfant"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n-GB" altLang="en-US" sz="3600" dirty="0">
              <a:solidFill>
                <a:srgbClr val="000000"/>
              </a:solidFill>
              <a:latin typeface="SassoonPrimaryInfant"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600" b="0" i="0" u="none" strike="noStrike" cap="none" normalizeH="0" baseline="0" dirty="0">
                <a:ln>
                  <a:noFill/>
                </a:ln>
                <a:solidFill>
                  <a:srgbClr val="000000"/>
                </a:solidFill>
                <a:effectLst/>
                <a:latin typeface="Letterjoin-Air No-Lead 36" panose="02000805000000020003" pitchFamily="50" charset="0"/>
              </a:rPr>
              <a:t>Name:</a:t>
            </a:r>
            <a:endParaRPr kumimoji="0" lang="en-US" altLang="en-US" sz="1800" b="0" i="0" u="none" strike="noStrike" cap="none" normalizeH="0" baseline="0" dirty="0">
              <a:ln>
                <a:noFill/>
              </a:ln>
              <a:solidFill>
                <a:schemeClr val="tx1"/>
              </a:solidFill>
              <a:effectLst/>
              <a:latin typeface="Letterjoin-Air No-Lead 36" panose="02000805000000020003" pitchFamily="50" charset="0"/>
            </a:endParaRPr>
          </a:p>
        </p:txBody>
      </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2810" y="4424363"/>
            <a:ext cx="1792288" cy="2663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1029"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17926" y="4483735"/>
            <a:ext cx="1868487" cy="2663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5" name="Text Box 6"/>
          <p:cNvSpPr txBox="1">
            <a:spLocks noChangeArrowheads="1"/>
          </p:cNvSpPr>
          <p:nvPr/>
        </p:nvSpPr>
        <p:spPr bwMode="auto">
          <a:xfrm>
            <a:off x="443706" y="8932545"/>
            <a:ext cx="6119813" cy="466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000" b="1" i="0" u="none" strike="noStrike" cap="none" normalizeH="0" baseline="0" dirty="0">
                <a:ln>
                  <a:noFill/>
                </a:ln>
                <a:solidFill>
                  <a:srgbClr val="000000"/>
                </a:solidFill>
                <a:effectLst/>
                <a:latin typeface="Letter-join No-Lead 36" panose="02000503000000020003" pitchFamily="50" charset="0"/>
              </a:rPr>
              <a:t>Please return this book to school every </a:t>
            </a:r>
            <a:r>
              <a:rPr lang="en-GB" altLang="en-US" sz="2000" b="1" dirty="0">
                <a:solidFill>
                  <a:srgbClr val="000000"/>
                </a:solidFill>
                <a:latin typeface="Letter-join No-Lead 36" panose="02000503000000020003" pitchFamily="50" charset="0"/>
              </a:rPr>
              <a:t>Thursday</a:t>
            </a:r>
            <a:r>
              <a:rPr kumimoji="0" lang="en-GB" altLang="en-US" sz="2000" b="1" i="0" u="none" strike="noStrike" cap="none" normalizeH="0" baseline="0" dirty="0">
                <a:ln>
                  <a:noFill/>
                </a:ln>
                <a:solidFill>
                  <a:srgbClr val="000000"/>
                </a:solidFill>
                <a:effectLst/>
                <a:latin typeface="Letter-join No-Lead 36" panose="02000503000000020003" pitchFamily="50" charset="0"/>
              </a:rPr>
              <a:t>.</a:t>
            </a:r>
            <a:endParaRPr kumimoji="0" lang="en-US" altLang="en-US" sz="1800" b="0" i="0" u="none" strike="noStrike" cap="none" normalizeH="0" baseline="0" dirty="0">
              <a:ln>
                <a:noFill/>
              </a:ln>
              <a:solidFill>
                <a:schemeClr val="tx1"/>
              </a:solidFill>
              <a:effectLst/>
              <a:latin typeface="Letter-join No-Lead 36" panose="02000503000000020003" pitchFamily="50" charset="0"/>
            </a:endParaRPr>
          </a:p>
        </p:txBody>
      </p:sp>
    </p:spTree>
    <p:extLst>
      <p:ext uri="{BB962C8B-B14F-4D97-AF65-F5344CB8AC3E}">
        <p14:creationId xmlns:p14="http://schemas.microsoft.com/office/powerpoint/2010/main" val="26269587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7"/>
          <p:cNvSpPr txBox="1">
            <a:spLocks noChangeArrowheads="1"/>
          </p:cNvSpPr>
          <p:nvPr/>
        </p:nvSpPr>
        <p:spPr bwMode="auto">
          <a:xfrm>
            <a:off x="295736" y="579062"/>
            <a:ext cx="6119813" cy="1042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800" b="0" i="0" u="none" strike="noStrike" cap="none" normalizeH="0" baseline="0" dirty="0">
                <a:ln>
                  <a:noFill/>
                </a:ln>
                <a:solidFill>
                  <a:srgbClr val="000000"/>
                </a:solidFill>
                <a:effectLst/>
                <a:latin typeface="SassoonPrimaryInfant" pitchFamily="2" charset="0"/>
              </a:rPr>
              <a:t>Test Page</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1000" b="0" i="0" u="none" strike="noStrike" cap="none" normalizeH="0" baseline="0" dirty="0">
              <a:ln>
                <a:noFill/>
              </a:ln>
              <a:solidFill>
                <a:srgbClr val="000000"/>
              </a:solidFill>
              <a:effectLst/>
              <a:latin typeface="SassoonPrimaryInfant"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SassoonPrimaryInfant" pitchFamily="2" charset="0"/>
              </a:rPr>
              <a:t>This page will be completed at school.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7" name="Table 6"/>
          <p:cNvGraphicFramePr>
            <a:graphicFrameLocks noGrp="1"/>
          </p:cNvGraphicFramePr>
          <p:nvPr/>
        </p:nvGraphicFramePr>
        <p:xfrm>
          <a:off x="574912" y="1622050"/>
          <a:ext cx="5708176" cy="6298440"/>
        </p:xfrm>
        <a:graphic>
          <a:graphicData uri="http://schemas.openxmlformats.org/drawingml/2006/table">
            <a:tbl>
              <a:tblPr firstRow="1" bandRow="1">
                <a:tableStyleId>{5C22544A-7EE6-4342-B048-85BDC9FD1C3A}</a:tableStyleId>
              </a:tblPr>
              <a:tblGrid>
                <a:gridCol w="986051">
                  <a:extLst>
                    <a:ext uri="{9D8B030D-6E8A-4147-A177-3AD203B41FA5}">
                      <a16:colId xmlns:a16="http://schemas.microsoft.com/office/drawing/2014/main" val="455432837"/>
                    </a:ext>
                  </a:extLst>
                </a:gridCol>
                <a:gridCol w="4722125">
                  <a:extLst>
                    <a:ext uri="{9D8B030D-6E8A-4147-A177-3AD203B41FA5}">
                      <a16:colId xmlns:a16="http://schemas.microsoft.com/office/drawing/2014/main" val="1869682405"/>
                    </a:ext>
                  </a:extLst>
                </a:gridCol>
              </a:tblGrid>
              <a:tr h="629844">
                <a:tc>
                  <a:txBody>
                    <a:bodyPr/>
                    <a:lstStyle/>
                    <a:p>
                      <a:pPr algn="ctr"/>
                      <a:r>
                        <a:rPr lang="en-GB" sz="2400" b="0" dirty="0">
                          <a:solidFill>
                            <a:schemeClr val="tx1"/>
                          </a:solidFill>
                          <a:latin typeface="SassoonPrimaryInfant" pitchFamily="2"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90092317"/>
                  </a:ext>
                </a:extLst>
              </a:tr>
              <a:tr h="629844">
                <a:tc>
                  <a:txBody>
                    <a:bodyPr/>
                    <a:lstStyle/>
                    <a:p>
                      <a:pPr algn="ctr"/>
                      <a:r>
                        <a:rPr lang="en-GB" sz="2400" dirty="0">
                          <a:solidFill>
                            <a:schemeClr val="tx1"/>
                          </a:solidFill>
                          <a:latin typeface="SassoonPrimaryInfant" pitchFamily="2"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24880372"/>
                  </a:ext>
                </a:extLst>
              </a:tr>
              <a:tr h="629844">
                <a:tc>
                  <a:txBody>
                    <a:bodyPr/>
                    <a:lstStyle/>
                    <a:p>
                      <a:pPr algn="ctr"/>
                      <a:r>
                        <a:rPr lang="en-GB" sz="2400" dirty="0">
                          <a:solidFill>
                            <a:schemeClr val="tx1"/>
                          </a:solidFill>
                          <a:latin typeface="SassoonPrimaryInfant" pitchFamily="2"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8687847"/>
                  </a:ext>
                </a:extLst>
              </a:tr>
              <a:tr h="629844">
                <a:tc>
                  <a:txBody>
                    <a:bodyPr/>
                    <a:lstStyle/>
                    <a:p>
                      <a:pPr algn="ctr"/>
                      <a:r>
                        <a:rPr lang="en-GB" sz="2400" dirty="0">
                          <a:solidFill>
                            <a:schemeClr val="tx1"/>
                          </a:solidFill>
                          <a:latin typeface="SassoonPrimaryInfant" pitchFamily="2"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97083705"/>
                  </a:ext>
                </a:extLst>
              </a:tr>
              <a:tr h="629844">
                <a:tc>
                  <a:txBody>
                    <a:bodyPr/>
                    <a:lstStyle/>
                    <a:p>
                      <a:pPr algn="ctr"/>
                      <a:r>
                        <a:rPr lang="en-GB" sz="2400" dirty="0">
                          <a:solidFill>
                            <a:schemeClr val="tx1"/>
                          </a:solidFill>
                          <a:latin typeface="SassoonPrimaryInfant" pitchFamily="2"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5967891"/>
                  </a:ext>
                </a:extLst>
              </a:tr>
              <a:tr h="629844">
                <a:tc>
                  <a:txBody>
                    <a:bodyPr/>
                    <a:lstStyle/>
                    <a:p>
                      <a:pPr algn="ctr"/>
                      <a:r>
                        <a:rPr lang="en-GB" sz="2400" dirty="0">
                          <a:solidFill>
                            <a:schemeClr val="tx1"/>
                          </a:solidFill>
                          <a:latin typeface="SassoonPrimaryInfant" pitchFamily="2" charset="0"/>
                        </a:rPr>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91216123"/>
                  </a:ext>
                </a:extLst>
              </a:tr>
              <a:tr h="629844">
                <a:tc>
                  <a:txBody>
                    <a:bodyPr/>
                    <a:lstStyle/>
                    <a:p>
                      <a:pPr algn="ctr"/>
                      <a:r>
                        <a:rPr lang="en-GB" sz="2400" dirty="0">
                          <a:solidFill>
                            <a:schemeClr val="tx1"/>
                          </a:solidFill>
                          <a:latin typeface="SassoonPrimaryInfant" pitchFamily="2" charset="0"/>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8496034"/>
                  </a:ext>
                </a:extLst>
              </a:tr>
              <a:tr h="629844">
                <a:tc>
                  <a:txBody>
                    <a:bodyPr/>
                    <a:lstStyle/>
                    <a:p>
                      <a:pPr algn="ctr"/>
                      <a:r>
                        <a:rPr lang="en-GB" sz="2400" dirty="0">
                          <a:solidFill>
                            <a:schemeClr val="tx1"/>
                          </a:solidFill>
                          <a:latin typeface="SassoonPrimaryInfant" pitchFamily="2" charset="0"/>
                        </a:rPr>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69633985"/>
                  </a:ext>
                </a:extLst>
              </a:tr>
              <a:tr h="629844">
                <a:tc>
                  <a:txBody>
                    <a:bodyPr/>
                    <a:lstStyle/>
                    <a:p>
                      <a:pPr algn="ctr"/>
                      <a:r>
                        <a:rPr lang="en-US" sz="2400" dirty="0">
                          <a:solidFill>
                            <a:schemeClr val="tx1"/>
                          </a:solidFill>
                          <a:latin typeface="SassoonPrimaryInfant" pitchFamily="2" charset="0"/>
                        </a:rPr>
                        <a:t>9.</a:t>
                      </a:r>
                      <a:endParaRPr lang="en-GB" sz="2400"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45690601"/>
                  </a:ext>
                </a:extLst>
              </a:tr>
              <a:tr h="629844">
                <a:tc>
                  <a:txBody>
                    <a:bodyPr/>
                    <a:lstStyle/>
                    <a:p>
                      <a:pPr algn="ctr"/>
                      <a:r>
                        <a:rPr lang="en-US" sz="2400" dirty="0">
                          <a:solidFill>
                            <a:schemeClr val="tx1"/>
                          </a:solidFill>
                          <a:latin typeface="SassoonPrimaryInfant" pitchFamily="2" charset="0"/>
                        </a:rPr>
                        <a:t>10.</a:t>
                      </a:r>
                      <a:endParaRPr lang="en-GB" sz="2400"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15196350"/>
                  </a:ext>
                </a:extLst>
              </a:tr>
            </a:tbl>
          </a:graphicData>
        </a:graphic>
      </p:graphicFrame>
      <p:sp>
        <p:nvSpPr>
          <p:cNvPr id="8" name="Text Box 9"/>
          <p:cNvSpPr txBox="1">
            <a:spLocks noChangeArrowheads="1"/>
          </p:cNvSpPr>
          <p:nvPr/>
        </p:nvSpPr>
        <p:spPr bwMode="auto">
          <a:xfrm>
            <a:off x="854748" y="8562924"/>
            <a:ext cx="3901372" cy="576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2600" b="0" i="0" u="none" strike="noStrike" cap="none" normalizeH="0" baseline="0" dirty="0">
                <a:ln>
                  <a:noFill/>
                </a:ln>
                <a:solidFill>
                  <a:srgbClr val="000000"/>
                </a:solidFill>
                <a:effectLst/>
                <a:latin typeface="SassoonPrimaryInfant" pitchFamily="2" charset="0"/>
              </a:rPr>
              <a:t>My spelling score is ____</a:t>
            </a:r>
          </a:p>
          <a:p>
            <a:pPr marL="0" marR="0" lvl="0" indent="0" defTabSz="914400" rtl="0" eaLnBrk="0" fontAlgn="base" latinLnBrk="0" hangingPunct="0">
              <a:lnSpc>
                <a:spcPct val="100000"/>
              </a:lnSpc>
              <a:spcBef>
                <a:spcPct val="0"/>
              </a:spcBef>
              <a:spcAft>
                <a:spcPct val="0"/>
              </a:spcAft>
              <a:buClrTx/>
              <a:buSzTx/>
              <a:buFontTx/>
              <a:buNone/>
              <a:tabLst/>
            </a:pPr>
            <a:r>
              <a:rPr lang="en-GB" altLang="en-US" sz="2600" dirty="0">
                <a:solidFill>
                  <a:srgbClr val="000000"/>
                </a:solidFill>
                <a:latin typeface="SassoonPrimaryInfant" pitchFamily="2" charset="0"/>
              </a:rPr>
              <a:t>My arithmetic score is____</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30" name="Picture 6" descr="Yellow Pencil">
            <a:extLst>
              <a:ext uri="{FF2B5EF4-FFF2-40B4-BE49-F238E27FC236}">
                <a16:creationId xmlns:a16="http://schemas.microsoft.com/office/drawing/2014/main" id="{AA4C22B6-F150-4B89-BB1E-1309B7E7AE1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9306372">
            <a:off x="4851276" y="7911580"/>
            <a:ext cx="920566" cy="1302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7752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0"/>
            <a:ext cx="6153150" cy="923330"/>
          </a:xfrm>
          <a:prstGeom prst="rect">
            <a:avLst/>
          </a:prstGeom>
          <a:noFill/>
        </p:spPr>
        <p:txBody>
          <a:bodyPr wrap="square" rtlCol="0">
            <a:spAutoFit/>
          </a:bodyPr>
          <a:lstStyle/>
          <a:p>
            <a:pPr algn="ctr"/>
            <a:r>
              <a:rPr lang="en-GB" dirty="0">
                <a:latin typeface="SassoonPrimaryInfant" pitchFamily="2" charset="0"/>
              </a:rPr>
              <a:t>Week 4</a:t>
            </a:r>
          </a:p>
          <a:p>
            <a:pPr algn="ctr"/>
            <a:r>
              <a:rPr lang="en-GB" b="1" dirty="0">
                <a:latin typeface="SassoonPrimaryInfant" pitchFamily="2" charset="0"/>
              </a:rPr>
              <a:t>/</a:t>
            </a:r>
            <a:r>
              <a:rPr lang="en-GB" b="1" dirty="0" err="1">
                <a:latin typeface="SassoonPrimaryInfant" pitchFamily="2" charset="0"/>
              </a:rPr>
              <a:t>eer</a:t>
            </a:r>
            <a:r>
              <a:rPr lang="en-GB" b="1" dirty="0">
                <a:latin typeface="SassoonPrimaryInfant" pitchFamily="2" charset="0"/>
              </a:rPr>
              <a:t>/</a:t>
            </a:r>
          </a:p>
          <a:p>
            <a:pPr algn="ctr"/>
            <a:r>
              <a:rPr lang="en-GB" u="sng" dirty="0">
                <a:latin typeface="SassoonPrimaryInfant" pitchFamily="2" charset="0"/>
              </a:rPr>
              <a:t>Date of test: Thursday 3rd July 2025</a:t>
            </a:r>
            <a:endParaRPr lang="en-GB" dirty="0">
              <a:latin typeface="SassoonPrimaryInfant" pitchFamily="2"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236013858"/>
              </p:ext>
            </p:extLst>
          </p:nvPr>
        </p:nvGraphicFramePr>
        <p:xfrm>
          <a:off x="266700" y="1247180"/>
          <a:ext cx="6191250" cy="8486775"/>
        </p:xfrm>
        <a:graphic>
          <a:graphicData uri="http://schemas.openxmlformats.org/drawingml/2006/table">
            <a:tbl>
              <a:tblPr firstRow="1" bandRow="1">
                <a:tableStyleId>{5C22544A-7EE6-4342-B048-85BDC9FD1C3A}</a:tableStyleId>
              </a:tblPr>
              <a:tblGrid>
                <a:gridCol w="1607820">
                  <a:extLst>
                    <a:ext uri="{9D8B030D-6E8A-4147-A177-3AD203B41FA5}">
                      <a16:colId xmlns:a16="http://schemas.microsoft.com/office/drawing/2014/main" val="706498342"/>
                    </a:ext>
                  </a:extLst>
                </a:gridCol>
                <a:gridCol w="357398">
                  <a:extLst>
                    <a:ext uri="{9D8B030D-6E8A-4147-A177-3AD203B41FA5}">
                      <a16:colId xmlns:a16="http://schemas.microsoft.com/office/drawing/2014/main" val="1792023387"/>
                    </a:ext>
                  </a:extLst>
                </a:gridCol>
                <a:gridCol w="1452978">
                  <a:extLst>
                    <a:ext uri="{9D8B030D-6E8A-4147-A177-3AD203B41FA5}">
                      <a16:colId xmlns:a16="http://schemas.microsoft.com/office/drawing/2014/main" val="1820648888"/>
                    </a:ext>
                  </a:extLst>
                </a:gridCol>
                <a:gridCol w="395633">
                  <a:extLst>
                    <a:ext uri="{9D8B030D-6E8A-4147-A177-3AD203B41FA5}">
                      <a16:colId xmlns:a16="http://schemas.microsoft.com/office/drawing/2014/main" val="3173252016"/>
                    </a:ext>
                  </a:extLst>
                </a:gridCol>
                <a:gridCol w="1351896">
                  <a:extLst>
                    <a:ext uri="{9D8B030D-6E8A-4147-A177-3AD203B41FA5}">
                      <a16:colId xmlns:a16="http://schemas.microsoft.com/office/drawing/2014/main" val="1407362863"/>
                    </a:ext>
                  </a:extLst>
                </a:gridCol>
                <a:gridCol w="1025525">
                  <a:extLst>
                    <a:ext uri="{9D8B030D-6E8A-4147-A177-3AD203B41FA5}">
                      <a16:colId xmlns:a16="http://schemas.microsoft.com/office/drawing/2014/main" val="3577145247"/>
                    </a:ext>
                  </a:extLst>
                </a:gridCol>
              </a:tblGrid>
              <a:tr h="771525">
                <a:tc>
                  <a:txBody>
                    <a:bodyPr/>
                    <a:lstStyle/>
                    <a:p>
                      <a:pPr algn="ctr"/>
                      <a:r>
                        <a:rPr lang="en-GB" dirty="0">
                          <a:solidFill>
                            <a:schemeClr val="tx1"/>
                          </a:solidFill>
                          <a:latin typeface="Letter-join Plus 36" panose="02000505000000020003" pitchFamily="50" charset="0"/>
                        </a:rPr>
                        <a:t>Look and Say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9">
                  <a:txBody>
                    <a:bodyPr/>
                    <a:lstStyle/>
                    <a:p>
                      <a:pPr algn="ctr"/>
                      <a:r>
                        <a:rPr lang="en-GB" dirty="0">
                          <a:solidFill>
                            <a:schemeClr val="tx1"/>
                          </a:solidFill>
                          <a:latin typeface="SassoonPrimaryInfant" pitchFamily="2" charset="0"/>
                        </a:rPr>
                        <a:t>Cover</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SassoonPrimaryInfant" pitchFamily="2" charset="0"/>
                        </a:rPr>
                        <a:t>Write </a:t>
                      </a:r>
                    </a:p>
                    <a:p>
                      <a:pPr algn="ctr"/>
                      <a:r>
                        <a:rPr lang="en-GB" dirty="0">
                          <a:solidFill>
                            <a:schemeClr val="accent6"/>
                          </a:solidFill>
                          <a:latin typeface="SassoonPrimaryInfant" pitchFamily="2" charset="0"/>
                        </a:rPr>
                        <a:t>1</a:t>
                      </a:r>
                      <a:r>
                        <a:rPr lang="en-GB" baseline="30000" dirty="0">
                          <a:solidFill>
                            <a:schemeClr val="accent6"/>
                          </a:solidFill>
                          <a:latin typeface="SassoonPrimaryInfant" pitchFamily="2" charset="0"/>
                        </a:rPr>
                        <a:t>st</a:t>
                      </a:r>
                      <a:r>
                        <a:rPr lang="en-GB" dirty="0">
                          <a:solidFill>
                            <a:schemeClr val="accent6"/>
                          </a:solidFill>
                          <a:latin typeface="SassoonPrimaryInfant" pitchFamily="2" charset="0"/>
                        </a:rPr>
                        <a:t> try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9">
                  <a:txBody>
                    <a:bodyPr/>
                    <a:lstStyle/>
                    <a:p>
                      <a:pPr algn="ctr"/>
                      <a:r>
                        <a:rPr lang="en-GB" dirty="0">
                          <a:solidFill>
                            <a:schemeClr val="tx1"/>
                          </a:solidFill>
                          <a:latin typeface="SassoonPrimaryInfant" pitchFamily="2" charset="0"/>
                        </a:rPr>
                        <a:t>Check and Cover again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SassoonPrimaryInfant" pitchFamily="2" charset="0"/>
                        </a:rPr>
                        <a:t>Write </a:t>
                      </a:r>
                    </a:p>
                    <a:p>
                      <a:pPr algn="ctr"/>
                      <a:r>
                        <a:rPr lang="en-GB" dirty="0">
                          <a:solidFill>
                            <a:schemeClr val="accent6"/>
                          </a:solidFill>
                          <a:latin typeface="SassoonPrimaryInfant" pitchFamily="2" charset="0"/>
                        </a:rPr>
                        <a:t>2</a:t>
                      </a:r>
                      <a:r>
                        <a:rPr lang="en-GB" baseline="30000" dirty="0">
                          <a:solidFill>
                            <a:schemeClr val="accent6"/>
                          </a:solidFill>
                          <a:latin typeface="SassoonPrimaryInfant" pitchFamily="2" charset="0"/>
                        </a:rPr>
                        <a:t>nd</a:t>
                      </a:r>
                      <a:r>
                        <a:rPr lang="en-GB" dirty="0">
                          <a:solidFill>
                            <a:schemeClr val="accent6"/>
                          </a:solidFill>
                          <a:latin typeface="SassoonPrimaryInfant" pitchFamily="2" charset="0"/>
                        </a:rPr>
                        <a:t> try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SassoonPrimaryInfant" pitchFamily="2" charset="0"/>
                        </a:rPr>
                        <a:t>Check</a:t>
                      </a:r>
                    </a:p>
                    <a:p>
                      <a:pPr algn="ctr"/>
                      <a:r>
                        <a:rPr lang="en-GB" dirty="0">
                          <a:solidFill>
                            <a:schemeClr val="accent6"/>
                          </a:solidFill>
                          <a:latin typeface="SassoonPrimaryInfant" pitchFamily="2" charset="0"/>
                          <a:sym typeface="Wingdings" panose="05000000000000000000" pitchFamily="2" charset="2"/>
                        </a:rPr>
                        <a:t></a:t>
                      </a:r>
                      <a:endParaRPr lang="en-GB" dirty="0">
                        <a:solidFill>
                          <a:schemeClr val="accent6"/>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6582207"/>
                  </a:ext>
                </a:extLst>
              </a:tr>
              <a:tr h="771525">
                <a:tc>
                  <a:txBody>
                    <a:bodyPr/>
                    <a:lstStyle/>
                    <a:p>
                      <a:pPr algn="ctr"/>
                      <a:r>
                        <a:rPr lang="en-GB" sz="2400" dirty="0">
                          <a:solidFill>
                            <a:schemeClr val="tx1"/>
                          </a:solidFill>
                          <a:latin typeface="Letterjoin-Air No-Lead 36" panose="02000805000000020003" pitchFamily="50" charset="0"/>
                        </a:rPr>
                        <a:t>beard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185160"/>
                  </a:ext>
                </a:extLst>
              </a:tr>
              <a:tr h="771525">
                <a:tc>
                  <a:txBody>
                    <a:bodyPr/>
                    <a:lstStyle/>
                    <a:p>
                      <a:pPr algn="ctr"/>
                      <a:r>
                        <a:rPr lang="en-GB" sz="2000" dirty="0">
                          <a:solidFill>
                            <a:schemeClr val="tx1"/>
                          </a:solidFill>
                          <a:latin typeface="Letterjoin-Air No-Lead 36" panose="02000805000000020003" pitchFamily="50" charset="0"/>
                        </a:rPr>
                        <a:t>deer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15309115"/>
                  </a:ext>
                </a:extLst>
              </a:tr>
              <a:tr h="771525">
                <a:tc>
                  <a:txBody>
                    <a:bodyPr/>
                    <a:lstStyle/>
                    <a:p>
                      <a:pPr algn="ctr"/>
                      <a:r>
                        <a:rPr lang="en-GB" sz="2400" dirty="0">
                          <a:solidFill>
                            <a:schemeClr val="tx1"/>
                          </a:solidFill>
                          <a:latin typeface="Letterjoin-Air No-Lead 36" panose="02000805000000020003" pitchFamily="50" charset="0"/>
                        </a:rPr>
                        <a:t>cheer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1073814"/>
                  </a:ext>
                </a:extLst>
              </a:tr>
              <a:tr h="771525">
                <a:tc>
                  <a:txBody>
                    <a:bodyPr/>
                    <a:lstStyle/>
                    <a:p>
                      <a:pPr algn="ctr"/>
                      <a:r>
                        <a:rPr lang="en-GB" sz="2400" dirty="0">
                          <a:solidFill>
                            <a:schemeClr val="tx1"/>
                          </a:solidFill>
                          <a:latin typeface="Letterjoin-Air No-Lead 36" panose="02000805000000020003" pitchFamily="50" charset="0"/>
                        </a:rPr>
                        <a:t>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7675969"/>
                  </a:ext>
                </a:extLst>
              </a:tr>
              <a:tr h="771525">
                <a:tc>
                  <a:txBody>
                    <a:bodyPr/>
                    <a:lstStyle/>
                    <a:p>
                      <a:pPr algn="ctr"/>
                      <a:r>
                        <a:rPr lang="en-GB" sz="2400" dirty="0">
                          <a:solidFill>
                            <a:schemeClr val="tx1"/>
                          </a:solidFill>
                          <a:latin typeface="Letterjoin-Air No-Lead 36" panose="02000805000000020003" pitchFamily="50" charset="0"/>
                        </a:rPr>
                        <a:t>fear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0258273"/>
                  </a:ext>
                </a:extLst>
              </a:tr>
              <a:tr h="771525">
                <a:tc>
                  <a:txBody>
                    <a:bodyPr/>
                    <a:lstStyle/>
                    <a:p>
                      <a:pPr algn="ctr"/>
                      <a:r>
                        <a:rPr lang="en-GB" sz="2400" dirty="0">
                          <a:solidFill>
                            <a:schemeClr val="tx1"/>
                          </a:solidFill>
                          <a:latin typeface="Letterjoin-Air No-Lead 36" panose="02000805000000020003" pitchFamily="50" charset="0"/>
                        </a:rPr>
                        <a:t>here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88069858"/>
                  </a:ext>
                </a:extLst>
              </a:tr>
              <a:tr h="771525">
                <a:tc>
                  <a:txBody>
                    <a:bodyPr/>
                    <a:lstStyle/>
                    <a:p>
                      <a:pPr algn="ctr"/>
                      <a:r>
                        <a:rPr lang="en-GB" sz="2000" dirty="0">
                          <a:solidFill>
                            <a:schemeClr val="tx1"/>
                          </a:solidFill>
                          <a:latin typeface="Letterjoin-Air No-Lead 36" panose="02000805000000020003" pitchFamily="50" charset="0"/>
                        </a:rPr>
                        <a:t>near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9412747"/>
                  </a:ext>
                </a:extLst>
              </a:tr>
              <a:tr h="771525">
                <a:tc>
                  <a:txBody>
                    <a:bodyPr/>
                    <a:lstStyle/>
                    <a:p>
                      <a:pPr algn="ctr"/>
                      <a:r>
                        <a:rPr lang="en-GB" sz="2400" dirty="0">
                          <a:solidFill>
                            <a:schemeClr val="tx1"/>
                          </a:solidFill>
                          <a:latin typeface="Letterjoin-Air No-Lead 36" panose="02000805000000020003" pitchFamily="50" charset="0"/>
                        </a:rPr>
                        <a:t>rear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55585865"/>
                  </a:ext>
                </a:extLst>
              </a:tr>
              <a:tr h="771525">
                <a:tc>
                  <a:txBody>
                    <a:bodyPr/>
                    <a:lstStyle/>
                    <a:p>
                      <a:pPr algn="ctr"/>
                      <a:r>
                        <a:rPr lang="en-GB" sz="2400" dirty="0">
                          <a:solidFill>
                            <a:schemeClr val="tx1"/>
                          </a:solidFill>
                          <a:latin typeface="Letterjoin-Air No-Lead 36" panose="02000805000000020003" pitchFamily="50" charset="0"/>
                        </a:rPr>
                        <a:t>smear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89867331"/>
                  </a:ext>
                </a:extLst>
              </a:tr>
              <a:tr h="771525">
                <a:tc>
                  <a:txBody>
                    <a:bodyPr/>
                    <a:lstStyle/>
                    <a:p>
                      <a:pPr algn="ctr"/>
                      <a:r>
                        <a:rPr lang="en-GB" sz="2000" dirty="0">
                          <a:solidFill>
                            <a:schemeClr val="tx1"/>
                          </a:solidFill>
                          <a:latin typeface="Letterjoin-Air No-Lead 36" panose="02000805000000020003" pitchFamily="50" charset="0"/>
                        </a:rPr>
                        <a:t>spear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67104318"/>
                  </a:ext>
                </a:extLst>
              </a:tr>
            </a:tbl>
          </a:graphicData>
        </a:graphic>
      </p:graphicFrame>
    </p:spTree>
    <p:extLst>
      <p:ext uri="{BB962C8B-B14F-4D97-AF65-F5344CB8AC3E}">
        <p14:creationId xmlns:p14="http://schemas.microsoft.com/office/powerpoint/2010/main" val="308659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7"/>
          <p:cNvSpPr txBox="1">
            <a:spLocks noChangeArrowheads="1"/>
          </p:cNvSpPr>
          <p:nvPr/>
        </p:nvSpPr>
        <p:spPr bwMode="auto">
          <a:xfrm>
            <a:off x="295736" y="579062"/>
            <a:ext cx="6119813" cy="1042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800" b="0" i="0" u="none" strike="noStrike" cap="none" normalizeH="0" baseline="0" dirty="0">
                <a:ln>
                  <a:noFill/>
                </a:ln>
                <a:solidFill>
                  <a:srgbClr val="000000"/>
                </a:solidFill>
                <a:effectLst/>
                <a:latin typeface="SassoonPrimaryInfant" pitchFamily="2" charset="0"/>
              </a:rPr>
              <a:t>Test Page</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1000" b="0" i="0" u="none" strike="noStrike" cap="none" normalizeH="0" baseline="0" dirty="0">
              <a:ln>
                <a:noFill/>
              </a:ln>
              <a:solidFill>
                <a:srgbClr val="000000"/>
              </a:solidFill>
              <a:effectLst/>
              <a:latin typeface="SassoonPrimaryInfant"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SassoonPrimaryInfant" pitchFamily="2" charset="0"/>
              </a:rPr>
              <a:t>This page will be completed at school.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7" name="Table 6"/>
          <p:cNvGraphicFramePr>
            <a:graphicFrameLocks noGrp="1"/>
          </p:cNvGraphicFramePr>
          <p:nvPr/>
        </p:nvGraphicFramePr>
        <p:xfrm>
          <a:off x="574912" y="1622050"/>
          <a:ext cx="5708176" cy="6298440"/>
        </p:xfrm>
        <a:graphic>
          <a:graphicData uri="http://schemas.openxmlformats.org/drawingml/2006/table">
            <a:tbl>
              <a:tblPr firstRow="1" bandRow="1">
                <a:tableStyleId>{5C22544A-7EE6-4342-B048-85BDC9FD1C3A}</a:tableStyleId>
              </a:tblPr>
              <a:tblGrid>
                <a:gridCol w="986051">
                  <a:extLst>
                    <a:ext uri="{9D8B030D-6E8A-4147-A177-3AD203B41FA5}">
                      <a16:colId xmlns:a16="http://schemas.microsoft.com/office/drawing/2014/main" val="455432837"/>
                    </a:ext>
                  </a:extLst>
                </a:gridCol>
                <a:gridCol w="4722125">
                  <a:extLst>
                    <a:ext uri="{9D8B030D-6E8A-4147-A177-3AD203B41FA5}">
                      <a16:colId xmlns:a16="http://schemas.microsoft.com/office/drawing/2014/main" val="1869682405"/>
                    </a:ext>
                  </a:extLst>
                </a:gridCol>
              </a:tblGrid>
              <a:tr h="629844">
                <a:tc>
                  <a:txBody>
                    <a:bodyPr/>
                    <a:lstStyle/>
                    <a:p>
                      <a:pPr algn="ctr"/>
                      <a:r>
                        <a:rPr lang="en-GB" sz="2400" b="0" dirty="0">
                          <a:solidFill>
                            <a:schemeClr val="tx1"/>
                          </a:solidFill>
                          <a:latin typeface="SassoonPrimaryInfant" pitchFamily="2"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90092317"/>
                  </a:ext>
                </a:extLst>
              </a:tr>
              <a:tr h="629844">
                <a:tc>
                  <a:txBody>
                    <a:bodyPr/>
                    <a:lstStyle/>
                    <a:p>
                      <a:pPr algn="ctr"/>
                      <a:r>
                        <a:rPr lang="en-GB" sz="2400" dirty="0">
                          <a:solidFill>
                            <a:schemeClr val="tx1"/>
                          </a:solidFill>
                          <a:latin typeface="SassoonPrimaryInfant" pitchFamily="2"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24880372"/>
                  </a:ext>
                </a:extLst>
              </a:tr>
              <a:tr h="629844">
                <a:tc>
                  <a:txBody>
                    <a:bodyPr/>
                    <a:lstStyle/>
                    <a:p>
                      <a:pPr algn="ctr"/>
                      <a:r>
                        <a:rPr lang="en-GB" sz="2400" dirty="0">
                          <a:solidFill>
                            <a:schemeClr val="tx1"/>
                          </a:solidFill>
                          <a:latin typeface="SassoonPrimaryInfant" pitchFamily="2"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8687847"/>
                  </a:ext>
                </a:extLst>
              </a:tr>
              <a:tr h="629844">
                <a:tc>
                  <a:txBody>
                    <a:bodyPr/>
                    <a:lstStyle/>
                    <a:p>
                      <a:pPr algn="ctr"/>
                      <a:r>
                        <a:rPr lang="en-GB" sz="2400" dirty="0">
                          <a:solidFill>
                            <a:schemeClr val="tx1"/>
                          </a:solidFill>
                          <a:latin typeface="SassoonPrimaryInfant" pitchFamily="2"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97083705"/>
                  </a:ext>
                </a:extLst>
              </a:tr>
              <a:tr h="629844">
                <a:tc>
                  <a:txBody>
                    <a:bodyPr/>
                    <a:lstStyle/>
                    <a:p>
                      <a:pPr algn="ctr"/>
                      <a:r>
                        <a:rPr lang="en-GB" sz="2400" dirty="0">
                          <a:solidFill>
                            <a:schemeClr val="tx1"/>
                          </a:solidFill>
                          <a:latin typeface="SassoonPrimaryInfant" pitchFamily="2"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5967891"/>
                  </a:ext>
                </a:extLst>
              </a:tr>
              <a:tr h="629844">
                <a:tc>
                  <a:txBody>
                    <a:bodyPr/>
                    <a:lstStyle/>
                    <a:p>
                      <a:pPr algn="ctr"/>
                      <a:r>
                        <a:rPr lang="en-GB" sz="2400" dirty="0">
                          <a:solidFill>
                            <a:schemeClr val="tx1"/>
                          </a:solidFill>
                          <a:latin typeface="SassoonPrimaryInfant" pitchFamily="2" charset="0"/>
                        </a:rPr>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91216123"/>
                  </a:ext>
                </a:extLst>
              </a:tr>
              <a:tr h="629844">
                <a:tc>
                  <a:txBody>
                    <a:bodyPr/>
                    <a:lstStyle/>
                    <a:p>
                      <a:pPr algn="ctr"/>
                      <a:r>
                        <a:rPr lang="en-GB" sz="2400" dirty="0">
                          <a:solidFill>
                            <a:schemeClr val="tx1"/>
                          </a:solidFill>
                          <a:latin typeface="SassoonPrimaryInfant" pitchFamily="2" charset="0"/>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8496034"/>
                  </a:ext>
                </a:extLst>
              </a:tr>
              <a:tr h="629844">
                <a:tc>
                  <a:txBody>
                    <a:bodyPr/>
                    <a:lstStyle/>
                    <a:p>
                      <a:pPr algn="ctr"/>
                      <a:r>
                        <a:rPr lang="en-GB" sz="2400" dirty="0">
                          <a:solidFill>
                            <a:schemeClr val="tx1"/>
                          </a:solidFill>
                          <a:latin typeface="SassoonPrimaryInfant" pitchFamily="2" charset="0"/>
                        </a:rPr>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69633985"/>
                  </a:ext>
                </a:extLst>
              </a:tr>
              <a:tr h="629844">
                <a:tc>
                  <a:txBody>
                    <a:bodyPr/>
                    <a:lstStyle/>
                    <a:p>
                      <a:pPr algn="ctr"/>
                      <a:r>
                        <a:rPr lang="en-US" sz="2400" dirty="0">
                          <a:solidFill>
                            <a:schemeClr val="tx1"/>
                          </a:solidFill>
                          <a:latin typeface="SassoonPrimaryInfant" pitchFamily="2" charset="0"/>
                        </a:rPr>
                        <a:t>9.</a:t>
                      </a:r>
                      <a:endParaRPr lang="en-GB" sz="2400"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45690601"/>
                  </a:ext>
                </a:extLst>
              </a:tr>
              <a:tr h="629844">
                <a:tc>
                  <a:txBody>
                    <a:bodyPr/>
                    <a:lstStyle/>
                    <a:p>
                      <a:pPr algn="ctr"/>
                      <a:r>
                        <a:rPr lang="en-US" sz="2400" dirty="0">
                          <a:solidFill>
                            <a:schemeClr val="tx1"/>
                          </a:solidFill>
                          <a:latin typeface="SassoonPrimaryInfant" pitchFamily="2" charset="0"/>
                        </a:rPr>
                        <a:t>10.</a:t>
                      </a:r>
                      <a:endParaRPr lang="en-GB" sz="2400"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15196350"/>
                  </a:ext>
                </a:extLst>
              </a:tr>
            </a:tbl>
          </a:graphicData>
        </a:graphic>
      </p:graphicFrame>
      <p:sp>
        <p:nvSpPr>
          <p:cNvPr id="8" name="Text Box 9"/>
          <p:cNvSpPr txBox="1">
            <a:spLocks noChangeArrowheads="1"/>
          </p:cNvSpPr>
          <p:nvPr/>
        </p:nvSpPr>
        <p:spPr bwMode="auto">
          <a:xfrm>
            <a:off x="854748" y="8562924"/>
            <a:ext cx="3901372" cy="576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2600" b="0" i="0" u="none" strike="noStrike" cap="none" normalizeH="0" baseline="0" dirty="0">
                <a:ln>
                  <a:noFill/>
                </a:ln>
                <a:solidFill>
                  <a:srgbClr val="000000"/>
                </a:solidFill>
                <a:effectLst/>
                <a:latin typeface="SassoonPrimaryInfant" pitchFamily="2" charset="0"/>
              </a:rPr>
              <a:t>My spelling score is ____</a:t>
            </a:r>
          </a:p>
          <a:p>
            <a:pPr marL="0" marR="0" lvl="0" indent="0" defTabSz="914400" rtl="0" eaLnBrk="0" fontAlgn="base" latinLnBrk="0" hangingPunct="0">
              <a:lnSpc>
                <a:spcPct val="100000"/>
              </a:lnSpc>
              <a:spcBef>
                <a:spcPct val="0"/>
              </a:spcBef>
              <a:spcAft>
                <a:spcPct val="0"/>
              </a:spcAft>
              <a:buClrTx/>
              <a:buSzTx/>
              <a:buFontTx/>
              <a:buNone/>
              <a:tabLst/>
            </a:pPr>
            <a:r>
              <a:rPr lang="en-GB" altLang="en-US" sz="2600" dirty="0">
                <a:solidFill>
                  <a:srgbClr val="000000"/>
                </a:solidFill>
                <a:latin typeface="SassoonPrimaryInfant" pitchFamily="2" charset="0"/>
              </a:rPr>
              <a:t>My arithmetic score is____</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30" name="Picture 6" descr="Yellow Pencil">
            <a:extLst>
              <a:ext uri="{FF2B5EF4-FFF2-40B4-BE49-F238E27FC236}">
                <a16:creationId xmlns:a16="http://schemas.microsoft.com/office/drawing/2014/main" id="{AA4C22B6-F150-4B89-BB1E-1309B7E7AE1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9306372">
            <a:off x="4851276" y="7911580"/>
            <a:ext cx="920566" cy="1302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6756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330200" y="501650"/>
            <a:ext cx="6119813" cy="5549838"/>
          </a:xfrm>
          <a:prstGeom prst="rect">
            <a:avLst/>
          </a:prstGeom>
          <a:noFill/>
          <a:ln w="3175" algn="in">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000" b="0" i="0" u="sng" strike="noStrike" cap="none" normalizeH="0" baseline="0" dirty="0">
                <a:ln>
                  <a:noFill/>
                </a:ln>
                <a:solidFill>
                  <a:srgbClr val="000000"/>
                </a:solidFill>
                <a:effectLst/>
                <a:latin typeface="Letter-join No-Lead 36" panose="02000503000000020003" pitchFamily="50" charset="0"/>
              </a:rPr>
              <a:t>Note to Parents</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2000" b="0" i="0" u="sng" strike="noStrike" cap="none" normalizeH="0" baseline="0" dirty="0">
              <a:ln>
                <a:noFill/>
              </a:ln>
              <a:solidFill>
                <a:srgbClr val="000000"/>
              </a:solidFill>
              <a:effectLst/>
              <a:latin typeface="Letter-join No-Lead 36" panose="02000503000000020003" pitchFamily="50"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000" b="0" i="0" u="none" strike="noStrike" cap="none" normalizeH="0" baseline="0" dirty="0">
                <a:ln>
                  <a:noFill/>
                </a:ln>
                <a:solidFill>
                  <a:srgbClr val="000000"/>
                </a:solidFill>
                <a:effectLst/>
                <a:latin typeface="Letter-join No-Lead 36" panose="02000503000000020003" pitchFamily="50" charset="0"/>
              </a:rPr>
              <a:t>This book contains the spelling that your child needs to learn each week for this term. There are ten spellings to learn each week, taken</a:t>
            </a:r>
            <a:r>
              <a:rPr kumimoji="0" lang="en-GB" altLang="en-US" sz="2000" b="0" i="0" u="none" strike="noStrike" cap="none" normalizeH="0" dirty="0">
                <a:ln>
                  <a:noFill/>
                </a:ln>
                <a:solidFill>
                  <a:srgbClr val="000000"/>
                </a:solidFill>
                <a:effectLst/>
                <a:latin typeface="Letter-join No-Lead 36" panose="02000503000000020003" pitchFamily="50" charset="0"/>
              </a:rPr>
              <a:t> from the</a:t>
            </a:r>
            <a:r>
              <a:rPr kumimoji="0" lang="en-GB" altLang="en-US" sz="2000" b="0" i="0" u="none" strike="noStrike" cap="none" normalizeH="0" baseline="0" dirty="0">
                <a:ln>
                  <a:noFill/>
                </a:ln>
                <a:solidFill>
                  <a:srgbClr val="000000"/>
                </a:solidFill>
                <a:effectLst/>
                <a:latin typeface="Letter-join No-Lead 36" panose="02000503000000020003" pitchFamily="50" charset="0"/>
              </a:rPr>
              <a:t> phonics sounds that</a:t>
            </a:r>
            <a:r>
              <a:rPr kumimoji="0" lang="en-GB" altLang="en-US" sz="2000" b="0" i="0" u="none" strike="noStrike" cap="none" normalizeH="0" dirty="0">
                <a:ln>
                  <a:noFill/>
                </a:ln>
                <a:solidFill>
                  <a:srgbClr val="000000"/>
                </a:solidFill>
                <a:effectLst/>
                <a:latin typeface="Letter-join No-Lead 36" panose="02000503000000020003" pitchFamily="50" charset="0"/>
              </a:rPr>
              <a:t> have been taught in class</a:t>
            </a:r>
            <a:r>
              <a:rPr kumimoji="0" lang="en-GB" altLang="en-US" sz="2000" b="0" i="0" u="none" strike="noStrike" cap="none" normalizeH="0" baseline="0" dirty="0">
                <a:ln>
                  <a:noFill/>
                </a:ln>
                <a:solidFill>
                  <a:srgbClr val="000000"/>
                </a:solidFill>
                <a:effectLst/>
                <a:latin typeface="Letter-join No-Lead 36" panose="02000503000000020003" pitchFamily="50" charset="0"/>
              </a:rPr>
              <a:t>. The last four spellings highlighted in red are Year 2 common exception words.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000" b="0" i="0" u="none" strike="noStrike" cap="none" normalizeH="0" baseline="0" dirty="0">
                <a:ln>
                  <a:noFill/>
                </a:ln>
                <a:solidFill>
                  <a:srgbClr val="000000"/>
                </a:solidFill>
                <a:effectLst/>
                <a:latin typeface="Letter-join No-Lead 36" panose="02000503000000020003" pitchFamily="50" charset="0"/>
              </a:rPr>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000" b="0" i="0" u="none" strike="noStrike" cap="none" normalizeH="0" baseline="0" dirty="0">
                <a:ln>
                  <a:noFill/>
                </a:ln>
                <a:solidFill>
                  <a:srgbClr val="000000"/>
                </a:solidFill>
                <a:effectLst/>
                <a:latin typeface="Letter-join No-Lead 36" panose="02000503000000020003" pitchFamily="50" charset="0"/>
              </a:rPr>
              <a:t>This book then needs to be returned to school every </a:t>
            </a:r>
            <a:r>
              <a:rPr lang="en-GB" altLang="en-US" sz="2000" dirty="0">
                <a:solidFill>
                  <a:srgbClr val="000000"/>
                </a:solidFill>
                <a:latin typeface="Letter-join No-Lead 36" panose="02000503000000020003" pitchFamily="50" charset="0"/>
              </a:rPr>
              <a:t>Thurs</a:t>
            </a:r>
            <a:r>
              <a:rPr kumimoji="0" lang="en-GB" altLang="en-US" sz="2000" b="0" i="0" u="none" strike="noStrike" cap="none" normalizeH="0" baseline="0" dirty="0">
                <a:ln>
                  <a:noFill/>
                </a:ln>
                <a:solidFill>
                  <a:srgbClr val="000000"/>
                </a:solidFill>
                <a:effectLst/>
                <a:latin typeface="Letter-join No-Lead 36" panose="02000503000000020003" pitchFamily="50" charset="0"/>
              </a:rPr>
              <a:t>day, so child can complete their </a:t>
            </a:r>
            <a:r>
              <a:rPr lang="en-GB" altLang="en-US" sz="2000" dirty="0">
                <a:solidFill>
                  <a:srgbClr val="000000"/>
                </a:solidFill>
                <a:latin typeface="Letter-join No-Lead 36" panose="02000503000000020003" pitchFamily="50" charset="0"/>
              </a:rPr>
              <a:t>weekly </a:t>
            </a:r>
            <a:r>
              <a:rPr kumimoji="0" lang="en-GB" altLang="en-US" sz="2000" b="0" i="0" u="none" strike="noStrike" cap="none" normalizeH="0" baseline="0" dirty="0">
                <a:ln>
                  <a:noFill/>
                </a:ln>
                <a:solidFill>
                  <a:srgbClr val="000000"/>
                </a:solidFill>
                <a:effectLst/>
                <a:latin typeface="Letter-join No-Lead 36" panose="02000503000000020003" pitchFamily="50" charset="0"/>
              </a:rPr>
              <a:t>tests in it. The book will then be sent home again on the Friday evening so you can see how well your child has done, and learn the following week’s spellings. Any assistance that you can give your child would be greatly appreciate.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2000" b="0" i="0" u="none" strike="noStrike" cap="none" normalizeH="0" baseline="0" dirty="0">
              <a:ln>
                <a:noFill/>
              </a:ln>
              <a:solidFill>
                <a:srgbClr val="000000"/>
              </a:solidFill>
              <a:effectLst/>
              <a:latin typeface="Letter-join No-Lead 36" panose="02000503000000020003" pitchFamily="50"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000" b="0" i="0" u="none" strike="noStrike" cap="none" normalizeH="0" baseline="0" dirty="0">
                <a:ln>
                  <a:noFill/>
                </a:ln>
                <a:solidFill>
                  <a:srgbClr val="000000"/>
                </a:solidFill>
                <a:effectLst/>
                <a:latin typeface="Letter-join No-Lead 36" panose="02000503000000020003" pitchFamily="50" charset="0"/>
              </a:rPr>
              <a:t>Many Thanks</a:t>
            </a:r>
            <a:endParaRPr kumimoji="0" lang="en-GB" altLang="en-US" sz="2000" b="0" i="0" u="none" strike="noStrike" cap="none" normalizeH="0" baseline="0" dirty="0">
              <a:ln>
                <a:noFill/>
              </a:ln>
              <a:solidFill>
                <a:srgbClr val="000000"/>
              </a:solidFill>
              <a:effectLst/>
              <a:latin typeface="SassoonPrimaryInfant"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000" b="0" i="0" u="none" strike="noStrike" cap="none" normalizeH="0" baseline="0" dirty="0">
                <a:ln>
                  <a:noFill/>
                </a:ln>
                <a:solidFill>
                  <a:srgbClr val="000000"/>
                </a:solidFill>
                <a:effectLst/>
                <a:latin typeface="SassoonPrimaryInfant" pitchFamily="2" charset="0"/>
              </a:rPr>
              <a:t>Mrs </a:t>
            </a:r>
            <a:r>
              <a:rPr lang="en-GB" altLang="en-US" sz="2000" dirty="0">
                <a:solidFill>
                  <a:srgbClr val="000000"/>
                </a:solidFill>
                <a:latin typeface="SassoonPrimaryInfant" pitchFamily="2" charset="0"/>
              </a:rPr>
              <a:t>McHugh</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pic>
        <p:nvPicPr>
          <p:cNvPr id="4098" name="Picture 2"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9383" y="6051488"/>
            <a:ext cx="4369666" cy="81381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39383" y="7076940"/>
            <a:ext cx="6010630" cy="1200329"/>
          </a:xfrm>
          <a:prstGeom prst="rect">
            <a:avLst/>
          </a:prstGeom>
          <a:noFill/>
        </p:spPr>
        <p:txBody>
          <a:bodyPr wrap="square" rtlCol="0">
            <a:spAutoFit/>
          </a:bodyPr>
          <a:lstStyle/>
          <a:p>
            <a:r>
              <a:rPr lang="en-GB" sz="2400" dirty="0">
                <a:latin typeface="Letter-join No-Lead 36" panose="02000503000000020003" pitchFamily="50" charset="0"/>
              </a:rPr>
              <a:t>Don’t forget to use spelling shed, where you can play games connected to each week’s spellings. </a:t>
            </a:r>
          </a:p>
        </p:txBody>
      </p:sp>
      <p:sp>
        <p:nvSpPr>
          <p:cNvPr id="6" name="TextBox 5"/>
          <p:cNvSpPr txBox="1"/>
          <p:nvPr/>
        </p:nvSpPr>
        <p:spPr>
          <a:xfrm>
            <a:off x="407987" y="8277269"/>
            <a:ext cx="5268036" cy="369332"/>
          </a:xfrm>
          <a:prstGeom prst="rect">
            <a:avLst/>
          </a:prstGeom>
          <a:noFill/>
        </p:spPr>
        <p:txBody>
          <a:bodyPr wrap="square" rtlCol="0">
            <a:spAutoFit/>
          </a:bodyPr>
          <a:lstStyle/>
          <a:p>
            <a:r>
              <a:rPr lang="en-GB" dirty="0"/>
              <a:t>https://www.spellingshed.com/en-gb</a:t>
            </a:r>
          </a:p>
        </p:txBody>
      </p:sp>
    </p:spTree>
    <p:extLst>
      <p:ext uri="{BB962C8B-B14F-4D97-AF65-F5344CB8AC3E}">
        <p14:creationId xmlns:p14="http://schemas.microsoft.com/office/powerpoint/2010/main" val="1181909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2425" y="65365"/>
            <a:ext cx="6153150" cy="1477328"/>
          </a:xfrm>
          <a:prstGeom prst="rect">
            <a:avLst/>
          </a:prstGeom>
          <a:noFill/>
        </p:spPr>
        <p:txBody>
          <a:bodyPr wrap="square" rtlCol="0">
            <a:spAutoFit/>
          </a:bodyPr>
          <a:lstStyle/>
          <a:p>
            <a:pPr algn="ctr"/>
            <a:r>
              <a:rPr lang="en-GB" dirty="0">
                <a:latin typeface="SassoonPrimaryInfant" pitchFamily="2" charset="0"/>
              </a:rPr>
              <a:t>Week 1</a:t>
            </a:r>
          </a:p>
          <a:p>
            <a:pPr algn="ctr"/>
            <a:r>
              <a:rPr lang="en-GB" b="1" dirty="0">
                <a:latin typeface="SassoonPrimaryInfant" pitchFamily="2" charset="0"/>
              </a:rPr>
              <a:t>/r/</a:t>
            </a:r>
          </a:p>
          <a:p>
            <a:pPr algn="ctr"/>
            <a:r>
              <a:rPr lang="en-GB" u="sng" dirty="0">
                <a:latin typeface="SassoonPrimaryInfant" pitchFamily="2" charset="0"/>
              </a:rPr>
              <a:t>Date of test: Thursday 5th June </a:t>
            </a:r>
          </a:p>
          <a:p>
            <a:pPr algn="ctr"/>
            <a:endParaRPr lang="en-GB" u="sng" dirty="0">
              <a:solidFill>
                <a:schemeClr val="accent1"/>
              </a:solidFill>
              <a:latin typeface="SassoonPrimaryInfant" pitchFamily="2" charset="0"/>
            </a:endParaRPr>
          </a:p>
          <a:p>
            <a:pPr algn="ctr"/>
            <a:endParaRPr lang="en-GB" dirty="0">
              <a:solidFill>
                <a:schemeClr val="accent1"/>
              </a:solidFill>
              <a:latin typeface="SassoonPrimaryInfant" pitchFamily="2"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75235449"/>
              </p:ext>
            </p:extLst>
          </p:nvPr>
        </p:nvGraphicFramePr>
        <p:xfrm>
          <a:off x="304800" y="1247180"/>
          <a:ext cx="6153150" cy="8486775"/>
        </p:xfrm>
        <a:graphic>
          <a:graphicData uri="http://schemas.openxmlformats.org/drawingml/2006/table">
            <a:tbl>
              <a:tblPr firstRow="1" bandRow="1">
                <a:tableStyleId>{5C22544A-7EE6-4342-B048-85BDC9FD1C3A}</a:tableStyleId>
              </a:tblPr>
              <a:tblGrid>
                <a:gridCol w="1483057">
                  <a:extLst>
                    <a:ext uri="{9D8B030D-6E8A-4147-A177-3AD203B41FA5}">
                      <a16:colId xmlns:a16="http://schemas.microsoft.com/office/drawing/2014/main" val="706498342"/>
                    </a:ext>
                  </a:extLst>
                </a:gridCol>
                <a:gridCol w="444061">
                  <a:extLst>
                    <a:ext uri="{9D8B030D-6E8A-4147-A177-3AD203B41FA5}">
                      <a16:colId xmlns:a16="http://schemas.microsoft.com/office/drawing/2014/main" val="1792023387"/>
                    </a:ext>
                  </a:extLst>
                </a:gridCol>
                <a:gridCol w="1452978">
                  <a:extLst>
                    <a:ext uri="{9D8B030D-6E8A-4147-A177-3AD203B41FA5}">
                      <a16:colId xmlns:a16="http://schemas.microsoft.com/office/drawing/2014/main" val="1820648888"/>
                    </a:ext>
                  </a:extLst>
                </a:gridCol>
                <a:gridCol w="395633">
                  <a:extLst>
                    <a:ext uri="{9D8B030D-6E8A-4147-A177-3AD203B41FA5}">
                      <a16:colId xmlns:a16="http://schemas.microsoft.com/office/drawing/2014/main" val="3173252016"/>
                    </a:ext>
                  </a:extLst>
                </a:gridCol>
                <a:gridCol w="1351896">
                  <a:extLst>
                    <a:ext uri="{9D8B030D-6E8A-4147-A177-3AD203B41FA5}">
                      <a16:colId xmlns:a16="http://schemas.microsoft.com/office/drawing/2014/main" val="1407362863"/>
                    </a:ext>
                  </a:extLst>
                </a:gridCol>
                <a:gridCol w="1025525">
                  <a:extLst>
                    <a:ext uri="{9D8B030D-6E8A-4147-A177-3AD203B41FA5}">
                      <a16:colId xmlns:a16="http://schemas.microsoft.com/office/drawing/2014/main" val="3577145247"/>
                    </a:ext>
                  </a:extLst>
                </a:gridCol>
              </a:tblGrid>
              <a:tr h="771525">
                <a:tc>
                  <a:txBody>
                    <a:bodyPr/>
                    <a:lstStyle/>
                    <a:p>
                      <a:pPr algn="ctr"/>
                      <a:r>
                        <a:rPr lang="en-GB" dirty="0">
                          <a:solidFill>
                            <a:schemeClr val="tx1"/>
                          </a:solidFill>
                          <a:latin typeface="Letterjoin-Air No-Lead 36" panose="02000805000000020003" pitchFamily="50" charset="0"/>
                        </a:rPr>
                        <a:t>Look and Say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9">
                  <a:txBody>
                    <a:bodyPr/>
                    <a:lstStyle/>
                    <a:p>
                      <a:pPr algn="ctr"/>
                      <a:r>
                        <a:rPr lang="en-GB" dirty="0">
                          <a:solidFill>
                            <a:schemeClr val="tx1"/>
                          </a:solidFill>
                          <a:latin typeface="Letterjoin-Air No-Lead 36" panose="02000805000000020003" pitchFamily="50" charset="0"/>
                        </a:rPr>
                        <a:t>Cover</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Letterjoin-Air No-Lead 36" panose="02000805000000020003" pitchFamily="50" charset="0"/>
                        </a:rPr>
                        <a:t>Write </a:t>
                      </a:r>
                    </a:p>
                    <a:p>
                      <a:pPr algn="ctr"/>
                      <a:r>
                        <a:rPr lang="en-GB" dirty="0">
                          <a:solidFill>
                            <a:schemeClr val="accent6"/>
                          </a:solidFill>
                          <a:latin typeface="Letterjoin-Air No-Lead 36" panose="02000805000000020003" pitchFamily="50" charset="0"/>
                        </a:rPr>
                        <a:t>1</a:t>
                      </a:r>
                      <a:r>
                        <a:rPr lang="en-GB" baseline="30000" dirty="0">
                          <a:solidFill>
                            <a:schemeClr val="accent6"/>
                          </a:solidFill>
                          <a:latin typeface="Letterjoin-Air No-Lead 36" panose="02000805000000020003" pitchFamily="50" charset="0"/>
                        </a:rPr>
                        <a:t>st</a:t>
                      </a:r>
                      <a:r>
                        <a:rPr lang="en-GB" dirty="0">
                          <a:solidFill>
                            <a:schemeClr val="accent6"/>
                          </a:solidFill>
                          <a:latin typeface="Letterjoin-Air No-Lead 36" panose="02000805000000020003" pitchFamily="50" charset="0"/>
                        </a:rPr>
                        <a:t> try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9">
                  <a:txBody>
                    <a:bodyPr/>
                    <a:lstStyle/>
                    <a:p>
                      <a:pPr algn="ctr"/>
                      <a:r>
                        <a:rPr lang="en-GB" dirty="0">
                          <a:solidFill>
                            <a:schemeClr val="tx1"/>
                          </a:solidFill>
                          <a:latin typeface="Letterjoin-Air No-Lead 36" panose="02000805000000020003" pitchFamily="50" charset="0"/>
                        </a:rPr>
                        <a:t>Check and Cover again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Letterjoin-Air No-Lead 36" panose="02000805000000020003" pitchFamily="50" charset="0"/>
                        </a:rPr>
                        <a:t>Write </a:t>
                      </a:r>
                    </a:p>
                    <a:p>
                      <a:pPr algn="ctr"/>
                      <a:r>
                        <a:rPr lang="en-GB" dirty="0">
                          <a:solidFill>
                            <a:schemeClr val="accent6"/>
                          </a:solidFill>
                          <a:latin typeface="Letterjoin-Air No-Lead 36" panose="02000805000000020003" pitchFamily="50" charset="0"/>
                        </a:rPr>
                        <a:t>2</a:t>
                      </a:r>
                      <a:r>
                        <a:rPr lang="en-GB" baseline="30000" dirty="0">
                          <a:solidFill>
                            <a:schemeClr val="accent6"/>
                          </a:solidFill>
                          <a:latin typeface="Letterjoin-Air No-Lead 36" panose="02000805000000020003" pitchFamily="50" charset="0"/>
                        </a:rPr>
                        <a:t>nd</a:t>
                      </a:r>
                      <a:r>
                        <a:rPr lang="en-GB" dirty="0">
                          <a:solidFill>
                            <a:schemeClr val="accent6"/>
                          </a:solidFill>
                          <a:latin typeface="Letterjoin-Air No-Lead 36" panose="02000805000000020003" pitchFamily="50" charset="0"/>
                        </a:rPr>
                        <a:t> try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SassoonPrimaryInfant" pitchFamily="2" charset="0"/>
                        </a:rPr>
                        <a:t>Check</a:t>
                      </a:r>
                    </a:p>
                    <a:p>
                      <a:pPr algn="ctr"/>
                      <a:r>
                        <a:rPr lang="en-GB" dirty="0">
                          <a:solidFill>
                            <a:schemeClr val="accent6"/>
                          </a:solidFill>
                          <a:latin typeface="SassoonPrimaryInfant" pitchFamily="2" charset="0"/>
                          <a:sym typeface="Wingdings" panose="05000000000000000000" pitchFamily="2" charset="2"/>
                        </a:rPr>
                        <a:t></a:t>
                      </a:r>
                      <a:endParaRPr lang="en-GB" dirty="0">
                        <a:solidFill>
                          <a:schemeClr val="accent6"/>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6582207"/>
                  </a:ext>
                </a:extLst>
              </a:tr>
              <a:tr h="771525">
                <a:tc>
                  <a:txBody>
                    <a:bodyPr/>
                    <a:lstStyle/>
                    <a:p>
                      <a:pPr algn="ctr"/>
                      <a:r>
                        <a:rPr lang="en-GB" sz="2000" dirty="0">
                          <a:solidFill>
                            <a:schemeClr val="tx1"/>
                          </a:solidFill>
                          <a:latin typeface="Letterjoin-Air No-Lead 36" panose="02000805000000020003" pitchFamily="50" charset="0"/>
                        </a:rPr>
                        <a:t>carrot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185160"/>
                  </a:ext>
                </a:extLst>
              </a:tr>
              <a:tr h="771525">
                <a:tc>
                  <a:txBody>
                    <a:bodyPr/>
                    <a:lstStyle/>
                    <a:p>
                      <a:pPr algn="ctr"/>
                      <a:r>
                        <a:rPr lang="en-GB" sz="2000" dirty="0">
                          <a:solidFill>
                            <a:schemeClr val="tx1"/>
                          </a:solidFill>
                          <a:latin typeface="Letterjoin-Air No-Lead 36" panose="02000805000000020003" pitchFamily="50" charset="0"/>
                        </a:rPr>
                        <a:t>Henry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15309115"/>
                  </a:ext>
                </a:extLst>
              </a:tr>
              <a:tr h="771525">
                <a:tc>
                  <a:txBody>
                    <a:bodyPr/>
                    <a:lstStyle/>
                    <a:p>
                      <a:pPr algn="ctr"/>
                      <a:r>
                        <a:rPr lang="en-GB" sz="2400" dirty="0">
                          <a:solidFill>
                            <a:schemeClr val="tx1"/>
                          </a:solidFill>
                          <a:latin typeface="Letterjoin-Air No-Lead 36" panose="02000805000000020003" pitchFamily="50" charset="0"/>
                        </a:rPr>
                        <a:t>rhino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1073814"/>
                  </a:ext>
                </a:extLst>
              </a:tr>
              <a:tr h="771525">
                <a:tc>
                  <a:txBody>
                    <a:bodyPr/>
                    <a:lstStyle/>
                    <a:p>
                      <a:pPr algn="ctr"/>
                      <a:r>
                        <a:rPr lang="en-GB" sz="2000" dirty="0">
                          <a:solidFill>
                            <a:schemeClr val="tx1"/>
                          </a:solidFill>
                          <a:latin typeface="Letterjoin-Air No-Lead 36" panose="02000805000000020003" pitchFamily="50" charset="0"/>
                        </a:rPr>
                        <a:t>rhombus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7675969"/>
                  </a:ext>
                </a:extLst>
              </a:tr>
              <a:tr h="771525">
                <a:tc>
                  <a:txBody>
                    <a:bodyPr/>
                    <a:lstStyle/>
                    <a:p>
                      <a:pPr algn="ctr"/>
                      <a:r>
                        <a:rPr lang="en-GB" sz="2000" dirty="0">
                          <a:solidFill>
                            <a:schemeClr val="tx1"/>
                          </a:solidFill>
                          <a:latin typeface="Letterjoin-Air No-Lead 36" panose="02000805000000020003" pitchFamily="50" charset="0"/>
                        </a:rPr>
                        <a:t>rhyme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0258273"/>
                  </a:ext>
                </a:extLst>
              </a:tr>
              <a:tr h="771525">
                <a:tc>
                  <a:txBody>
                    <a:bodyPr/>
                    <a:lstStyle/>
                    <a:p>
                      <a:pPr algn="ctr"/>
                      <a:r>
                        <a:rPr lang="en-GB" sz="2000" dirty="0">
                          <a:solidFill>
                            <a:schemeClr val="tx1"/>
                          </a:solidFill>
                          <a:latin typeface="Letterjoin-Air No-Lead 36" panose="02000805000000020003" pitchFamily="50" charset="0"/>
                        </a:rPr>
                        <a:t>wrapper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88069858"/>
                  </a:ext>
                </a:extLst>
              </a:tr>
              <a:tr h="771525">
                <a:tc>
                  <a:txBody>
                    <a:bodyPr/>
                    <a:lstStyle/>
                    <a:p>
                      <a:pPr algn="ctr"/>
                      <a:r>
                        <a:rPr lang="en-GB" sz="2400" dirty="0">
                          <a:solidFill>
                            <a:schemeClr val="tx1"/>
                          </a:solidFill>
                          <a:latin typeface="Letterjoin-Air No-Lead 36" panose="02000805000000020003" pitchFamily="50" charset="0"/>
                        </a:rPr>
                        <a:t>wreath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9412747"/>
                  </a:ext>
                </a:extLst>
              </a:tr>
              <a:tr h="771525">
                <a:tc>
                  <a:txBody>
                    <a:bodyPr/>
                    <a:lstStyle/>
                    <a:p>
                      <a:pPr algn="ctr"/>
                      <a:r>
                        <a:rPr lang="en-GB" sz="2400" dirty="0">
                          <a:solidFill>
                            <a:srgbClr val="FF0000"/>
                          </a:solidFill>
                          <a:latin typeface="Letterjoin-Air No-Lead 36" panose="02000805000000020003" pitchFamily="50" charset="0"/>
                        </a:rPr>
                        <a:t>who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55585865"/>
                  </a:ext>
                </a:extLst>
              </a:tr>
              <a:tr h="771525">
                <a:tc>
                  <a:txBody>
                    <a:bodyPr/>
                    <a:lstStyle/>
                    <a:p>
                      <a:pPr algn="ctr"/>
                      <a:r>
                        <a:rPr lang="en-GB" sz="2400" dirty="0">
                          <a:solidFill>
                            <a:srgbClr val="FF0000"/>
                          </a:solidFill>
                          <a:latin typeface="Letterjoin-Air No-Lead 36" panose="02000805000000020003" pitchFamily="50" charset="0"/>
                        </a:rPr>
                        <a:t>wild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63081523"/>
                  </a:ext>
                </a:extLst>
              </a:tr>
              <a:tr h="771525">
                <a:tc>
                  <a:txBody>
                    <a:bodyPr/>
                    <a:lstStyle/>
                    <a:p>
                      <a:pPr algn="ctr"/>
                      <a:r>
                        <a:rPr lang="en-GB" sz="2400" dirty="0">
                          <a:solidFill>
                            <a:srgbClr val="FF0000"/>
                          </a:solidFill>
                          <a:latin typeface="Letterjoin-Air No-Lead 36" panose="02000805000000020003" pitchFamily="50" charset="0"/>
                        </a:rPr>
                        <a:t>would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4155913"/>
                  </a:ext>
                </a:extLst>
              </a:tr>
            </a:tbl>
          </a:graphicData>
        </a:graphic>
      </p:graphicFrame>
    </p:spTree>
    <p:extLst>
      <p:ext uri="{BB962C8B-B14F-4D97-AF65-F5344CB8AC3E}">
        <p14:creationId xmlns:p14="http://schemas.microsoft.com/office/powerpoint/2010/main" val="3346982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7"/>
          <p:cNvSpPr txBox="1">
            <a:spLocks noChangeArrowheads="1"/>
          </p:cNvSpPr>
          <p:nvPr/>
        </p:nvSpPr>
        <p:spPr bwMode="auto">
          <a:xfrm>
            <a:off x="295736" y="579062"/>
            <a:ext cx="6119813" cy="1042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800" b="0" i="0" u="none" strike="noStrike" cap="none" normalizeH="0" baseline="0" dirty="0">
                <a:ln>
                  <a:noFill/>
                </a:ln>
                <a:solidFill>
                  <a:srgbClr val="000000"/>
                </a:solidFill>
                <a:effectLst/>
                <a:latin typeface="SassoonPrimaryInfant" pitchFamily="2" charset="0"/>
              </a:rPr>
              <a:t>Test Page</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1000" b="0" i="0" u="none" strike="noStrike" cap="none" normalizeH="0" baseline="0" dirty="0">
              <a:ln>
                <a:noFill/>
              </a:ln>
              <a:solidFill>
                <a:srgbClr val="000000"/>
              </a:solidFill>
              <a:effectLst/>
              <a:latin typeface="SassoonPrimaryInfant"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SassoonPrimaryInfant" pitchFamily="2" charset="0"/>
              </a:rPr>
              <a:t>This page will be completed at school.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7" name="Table 6"/>
          <p:cNvGraphicFramePr>
            <a:graphicFrameLocks noGrp="1"/>
          </p:cNvGraphicFramePr>
          <p:nvPr/>
        </p:nvGraphicFramePr>
        <p:xfrm>
          <a:off x="574912" y="1622050"/>
          <a:ext cx="5708176" cy="6298440"/>
        </p:xfrm>
        <a:graphic>
          <a:graphicData uri="http://schemas.openxmlformats.org/drawingml/2006/table">
            <a:tbl>
              <a:tblPr firstRow="1" bandRow="1">
                <a:tableStyleId>{5C22544A-7EE6-4342-B048-85BDC9FD1C3A}</a:tableStyleId>
              </a:tblPr>
              <a:tblGrid>
                <a:gridCol w="986051">
                  <a:extLst>
                    <a:ext uri="{9D8B030D-6E8A-4147-A177-3AD203B41FA5}">
                      <a16:colId xmlns:a16="http://schemas.microsoft.com/office/drawing/2014/main" val="455432837"/>
                    </a:ext>
                  </a:extLst>
                </a:gridCol>
                <a:gridCol w="4722125">
                  <a:extLst>
                    <a:ext uri="{9D8B030D-6E8A-4147-A177-3AD203B41FA5}">
                      <a16:colId xmlns:a16="http://schemas.microsoft.com/office/drawing/2014/main" val="1869682405"/>
                    </a:ext>
                  </a:extLst>
                </a:gridCol>
              </a:tblGrid>
              <a:tr h="629844">
                <a:tc>
                  <a:txBody>
                    <a:bodyPr/>
                    <a:lstStyle/>
                    <a:p>
                      <a:pPr algn="ctr"/>
                      <a:r>
                        <a:rPr lang="en-GB" sz="2400" b="0" dirty="0">
                          <a:solidFill>
                            <a:schemeClr val="tx1"/>
                          </a:solidFill>
                          <a:latin typeface="SassoonPrimaryInfant" pitchFamily="2"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90092317"/>
                  </a:ext>
                </a:extLst>
              </a:tr>
              <a:tr h="629844">
                <a:tc>
                  <a:txBody>
                    <a:bodyPr/>
                    <a:lstStyle/>
                    <a:p>
                      <a:pPr algn="ctr"/>
                      <a:r>
                        <a:rPr lang="en-GB" sz="2400" dirty="0">
                          <a:solidFill>
                            <a:schemeClr val="tx1"/>
                          </a:solidFill>
                          <a:latin typeface="SassoonPrimaryInfant" pitchFamily="2"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24880372"/>
                  </a:ext>
                </a:extLst>
              </a:tr>
              <a:tr h="629844">
                <a:tc>
                  <a:txBody>
                    <a:bodyPr/>
                    <a:lstStyle/>
                    <a:p>
                      <a:pPr algn="ctr"/>
                      <a:r>
                        <a:rPr lang="en-GB" sz="2400" dirty="0">
                          <a:solidFill>
                            <a:schemeClr val="tx1"/>
                          </a:solidFill>
                          <a:latin typeface="SassoonPrimaryInfant" pitchFamily="2"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8687847"/>
                  </a:ext>
                </a:extLst>
              </a:tr>
              <a:tr h="629844">
                <a:tc>
                  <a:txBody>
                    <a:bodyPr/>
                    <a:lstStyle/>
                    <a:p>
                      <a:pPr algn="ctr"/>
                      <a:r>
                        <a:rPr lang="en-GB" sz="2400" dirty="0">
                          <a:solidFill>
                            <a:schemeClr val="tx1"/>
                          </a:solidFill>
                          <a:latin typeface="SassoonPrimaryInfant" pitchFamily="2"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97083705"/>
                  </a:ext>
                </a:extLst>
              </a:tr>
              <a:tr h="629844">
                <a:tc>
                  <a:txBody>
                    <a:bodyPr/>
                    <a:lstStyle/>
                    <a:p>
                      <a:pPr algn="ctr"/>
                      <a:r>
                        <a:rPr lang="en-GB" sz="2400" dirty="0">
                          <a:solidFill>
                            <a:schemeClr val="tx1"/>
                          </a:solidFill>
                          <a:latin typeface="SassoonPrimaryInfant" pitchFamily="2"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5967891"/>
                  </a:ext>
                </a:extLst>
              </a:tr>
              <a:tr h="629844">
                <a:tc>
                  <a:txBody>
                    <a:bodyPr/>
                    <a:lstStyle/>
                    <a:p>
                      <a:pPr algn="ctr"/>
                      <a:r>
                        <a:rPr lang="en-GB" sz="2400" dirty="0">
                          <a:solidFill>
                            <a:schemeClr val="tx1"/>
                          </a:solidFill>
                          <a:latin typeface="SassoonPrimaryInfant" pitchFamily="2" charset="0"/>
                        </a:rPr>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91216123"/>
                  </a:ext>
                </a:extLst>
              </a:tr>
              <a:tr h="629844">
                <a:tc>
                  <a:txBody>
                    <a:bodyPr/>
                    <a:lstStyle/>
                    <a:p>
                      <a:pPr algn="ctr"/>
                      <a:r>
                        <a:rPr lang="en-GB" sz="2400" dirty="0">
                          <a:solidFill>
                            <a:schemeClr val="tx1"/>
                          </a:solidFill>
                          <a:latin typeface="SassoonPrimaryInfant" pitchFamily="2" charset="0"/>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8496034"/>
                  </a:ext>
                </a:extLst>
              </a:tr>
              <a:tr h="629844">
                <a:tc>
                  <a:txBody>
                    <a:bodyPr/>
                    <a:lstStyle/>
                    <a:p>
                      <a:pPr algn="ctr"/>
                      <a:r>
                        <a:rPr lang="en-GB" sz="2400" dirty="0">
                          <a:solidFill>
                            <a:schemeClr val="tx1"/>
                          </a:solidFill>
                          <a:latin typeface="SassoonPrimaryInfant" pitchFamily="2" charset="0"/>
                        </a:rPr>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69633985"/>
                  </a:ext>
                </a:extLst>
              </a:tr>
              <a:tr h="629844">
                <a:tc>
                  <a:txBody>
                    <a:bodyPr/>
                    <a:lstStyle/>
                    <a:p>
                      <a:pPr algn="ctr"/>
                      <a:r>
                        <a:rPr lang="en-US" sz="2400" dirty="0">
                          <a:solidFill>
                            <a:schemeClr val="tx1"/>
                          </a:solidFill>
                          <a:latin typeface="SassoonPrimaryInfant" pitchFamily="2" charset="0"/>
                        </a:rPr>
                        <a:t>9.</a:t>
                      </a:r>
                      <a:endParaRPr lang="en-GB" sz="2400"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45690601"/>
                  </a:ext>
                </a:extLst>
              </a:tr>
              <a:tr h="629844">
                <a:tc>
                  <a:txBody>
                    <a:bodyPr/>
                    <a:lstStyle/>
                    <a:p>
                      <a:pPr algn="ctr"/>
                      <a:r>
                        <a:rPr lang="en-US" sz="2400" dirty="0">
                          <a:solidFill>
                            <a:schemeClr val="tx1"/>
                          </a:solidFill>
                          <a:latin typeface="SassoonPrimaryInfant" pitchFamily="2" charset="0"/>
                        </a:rPr>
                        <a:t>10.</a:t>
                      </a:r>
                      <a:endParaRPr lang="en-GB" sz="2400"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15196350"/>
                  </a:ext>
                </a:extLst>
              </a:tr>
            </a:tbl>
          </a:graphicData>
        </a:graphic>
      </p:graphicFrame>
      <p:sp>
        <p:nvSpPr>
          <p:cNvPr id="8" name="Text Box 9"/>
          <p:cNvSpPr txBox="1">
            <a:spLocks noChangeArrowheads="1"/>
          </p:cNvSpPr>
          <p:nvPr/>
        </p:nvSpPr>
        <p:spPr bwMode="auto">
          <a:xfrm>
            <a:off x="854748" y="8562924"/>
            <a:ext cx="3901372" cy="576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2600" b="0" i="0" u="none" strike="noStrike" cap="none" normalizeH="0" baseline="0" dirty="0">
                <a:ln>
                  <a:noFill/>
                </a:ln>
                <a:solidFill>
                  <a:srgbClr val="000000"/>
                </a:solidFill>
                <a:effectLst/>
                <a:latin typeface="SassoonPrimaryInfant" pitchFamily="2" charset="0"/>
              </a:rPr>
              <a:t>My spelling score is ____</a:t>
            </a:r>
          </a:p>
          <a:p>
            <a:pPr marL="0" marR="0" lvl="0" indent="0" defTabSz="914400" rtl="0" eaLnBrk="0" fontAlgn="base" latinLnBrk="0" hangingPunct="0">
              <a:lnSpc>
                <a:spcPct val="100000"/>
              </a:lnSpc>
              <a:spcBef>
                <a:spcPct val="0"/>
              </a:spcBef>
              <a:spcAft>
                <a:spcPct val="0"/>
              </a:spcAft>
              <a:buClrTx/>
              <a:buSzTx/>
              <a:buFontTx/>
              <a:buNone/>
              <a:tabLst/>
            </a:pPr>
            <a:r>
              <a:rPr lang="en-GB" altLang="en-US" sz="2600" dirty="0">
                <a:solidFill>
                  <a:srgbClr val="000000"/>
                </a:solidFill>
                <a:latin typeface="SassoonPrimaryInfant" pitchFamily="2" charset="0"/>
              </a:rPr>
              <a:t>My arithmetic score is____</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30" name="Picture 6" descr="Yellow Pencil">
            <a:extLst>
              <a:ext uri="{FF2B5EF4-FFF2-40B4-BE49-F238E27FC236}">
                <a16:creationId xmlns:a16="http://schemas.microsoft.com/office/drawing/2014/main" id="{AA4C22B6-F150-4B89-BB1E-1309B7E7AE1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9306372">
            <a:off x="4851276" y="7911580"/>
            <a:ext cx="920566" cy="1302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9379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0"/>
            <a:ext cx="6153150" cy="923330"/>
          </a:xfrm>
          <a:prstGeom prst="rect">
            <a:avLst/>
          </a:prstGeom>
          <a:noFill/>
        </p:spPr>
        <p:txBody>
          <a:bodyPr wrap="square" rtlCol="0">
            <a:spAutoFit/>
          </a:bodyPr>
          <a:lstStyle/>
          <a:p>
            <a:pPr algn="ctr"/>
            <a:r>
              <a:rPr lang="en-GB" dirty="0">
                <a:latin typeface="SassoonPrimaryInfant" pitchFamily="2" charset="0"/>
              </a:rPr>
              <a:t>Week 2</a:t>
            </a:r>
          </a:p>
          <a:p>
            <a:pPr algn="ctr"/>
            <a:r>
              <a:rPr lang="en-GB" b="1" dirty="0">
                <a:latin typeface="SassoonPrimaryInfant" pitchFamily="2" charset="0"/>
              </a:rPr>
              <a:t>/t/</a:t>
            </a:r>
          </a:p>
          <a:p>
            <a:pPr algn="ctr"/>
            <a:r>
              <a:rPr lang="en-GB" u="sng" dirty="0">
                <a:latin typeface="SassoonPrimaryInfant" pitchFamily="2" charset="0"/>
              </a:rPr>
              <a:t>Date of test: Thursday 12</a:t>
            </a:r>
            <a:r>
              <a:rPr lang="en-GB" u="sng" baseline="30000" dirty="0">
                <a:latin typeface="SassoonPrimaryInfant" pitchFamily="2" charset="0"/>
              </a:rPr>
              <a:t>th</a:t>
            </a:r>
            <a:r>
              <a:rPr lang="en-GB" u="sng" dirty="0">
                <a:latin typeface="SassoonPrimaryInfant" pitchFamily="2" charset="0"/>
              </a:rPr>
              <a:t> June </a:t>
            </a:r>
            <a:endParaRPr lang="en-GB" dirty="0">
              <a:latin typeface="SassoonPrimaryInfant" pitchFamily="2"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457748979"/>
              </p:ext>
            </p:extLst>
          </p:nvPr>
        </p:nvGraphicFramePr>
        <p:xfrm>
          <a:off x="304800" y="1247180"/>
          <a:ext cx="6153150" cy="8486775"/>
        </p:xfrm>
        <a:graphic>
          <a:graphicData uri="http://schemas.openxmlformats.org/drawingml/2006/table">
            <a:tbl>
              <a:tblPr firstRow="1" bandRow="1">
                <a:tableStyleId>{5C22544A-7EE6-4342-B048-85BDC9FD1C3A}</a:tableStyleId>
              </a:tblPr>
              <a:tblGrid>
                <a:gridCol w="1483057">
                  <a:extLst>
                    <a:ext uri="{9D8B030D-6E8A-4147-A177-3AD203B41FA5}">
                      <a16:colId xmlns:a16="http://schemas.microsoft.com/office/drawing/2014/main" val="706498342"/>
                    </a:ext>
                  </a:extLst>
                </a:gridCol>
                <a:gridCol w="444061">
                  <a:extLst>
                    <a:ext uri="{9D8B030D-6E8A-4147-A177-3AD203B41FA5}">
                      <a16:colId xmlns:a16="http://schemas.microsoft.com/office/drawing/2014/main" val="1792023387"/>
                    </a:ext>
                  </a:extLst>
                </a:gridCol>
                <a:gridCol w="1452978">
                  <a:extLst>
                    <a:ext uri="{9D8B030D-6E8A-4147-A177-3AD203B41FA5}">
                      <a16:colId xmlns:a16="http://schemas.microsoft.com/office/drawing/2014/main" val="1820648888"/>
                    </a:ext>
                  </a:extLst>
                </a:gridCol>
                <a:gridCol w="395633">
                  <a:extLst>
                    <a:ext uri="{9D8B030D-6E8A-4147-A177-3AD203B41FA5}">
                      <a16:colId xmlns:a16="http://schemas.microsoft.com/office/drawing/2014/main" val="3173252016"/>
                    </a:ext>
                  </a:extLst>
                </a:gridCol>
                <a:gridCol w="1351896">
                  <a:extLst>
                    <a:ext uri="{9D8B030D-6E8A-4147-A177-3AD203B41FA5}">
                      <a16:colId xmlns:a16="http://schemas.microsoft.com/office/drawing/2014/main" val="1407362863"/>
                    </a:ext>
                  </a:extLst>
                </a:gridCol>
                <a:gridCol w="1025525">
                  <a:extLst>
                    <a:ext uri="{9D8B030D-6E8A-4147-A177-3AD203B41FA5}">
                      <a16:colId xmlns:a16="http://schemas.microsoft.com/office/drawing/2014/main" val="3577145247"/>
                    </a:ext>
                  </a:extLst>
                </a:gridCol>
              </a:tblGrid>
              <a:tr h="771525">
                <a:tc>
                  <a:txBody>
                    <a:bodyPr/>
                    <a:lstStyle/>
                    <a:p>
                      <a:pPr algn="ctr"/>
                      <a:r>
                        <a:rPr lang="en-GB" dirty="0">
                          <a:solidFill>
                            <a:schemeClr val="tx1"/>
                          </a:solidFill>
                          <a:latin typeface="Letterjoin-Air No-Lead 36" panose="02000805000000020003" pitchFamily="50" charset="0"/>
                        </a:rPr>
                        <a:t>Look and Say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9">
                  <a:txBody>
                    <a:bodyPr/>
                    <a:lstStyle/>
                    <a:p>
                      <a:pPr algn="ctr"/>
                      <a:r>
                        <a:rPr lang="en-GB" dirty="0">
                          <a:solidFill>
                            <a:schemeClr val="tx1"/>
                          </a:solidFill>
                          <a:latin typeface="Letterjoin-Air No-Lead 36" panose="02000805000000020003" pitchFamily="50" charset="0"/>
                        </a:rPr>
                        <a:t>Cover</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Letterjoin-Air No-Lead 36" panose="02000805000000020003" pitchFamily="50" charset="0"/>
                        </a:rPr>
                        <a:t>Write </a:t>
                      </a:r>
                    </a:p>
                    <a:p>
                      <a:pPr algn="ctr"/>
                      <a:r>
                        <a:rPr lang="en-GB" dirty="0">
                          <a:solidFill>
                            <a:schemeClr val="accent6"/>
                          </a:solidFill>
                          <a:latin typeface="Letterjoin-Air No-Lead 36" panose="02000805000000020003" pitchFamily="50" charset="0"/>
                        </a:rPr>
                        <a:t>1</a:t>
                      </a:r>
                      <a:r>
                        <a:rPr lang="en-GB" baseline="30000" dirty="0">
                          <a:solidFill>
                            <a:schemeClr val="accent6"/>
                          </a:solidFill>
                          <a:latin typeface="Letterjoin-Air No-Lead 36" panose="02000805000000020003" pitchFamily="50" charset="0"/>
                        </a:rPr>
                        <a:t>st</a:t>
                      </a:r>
                      <a:r>
                        <a:rPr lang="en-GB" dirty="0">
                          <a:solidFill>
                            <a:schemeClr val="accent6"/>
                          </a:solidFill>
                          <a:latin typeface="Letterjoin-Air No-Lead 36" panose="02000805000000020003" pitchFamily="50" charset="0"/>
                        </a:rPr>
                        <a:t> try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9">
                  <a:txBody>
                    <a:bodyPr/>
                    <a:lstStyle/>
                    <a:p>
                      <a:pPr algn="ctr"/>
                      <a:r>
                        <a:rPr lang="en-GB" dirty="0">
                          <a:solidFill>
                            <a:schemeClr val="tx1"/>
                          </a:solidFill>
                          <a:latin typeface="Letterjoin-Air No-Lead 36" panose="02000805000000020003" pitchFamily="50" charset="0"/>
                        </a:rPr>
                        <a:t>Check and Cover again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Letterjoin-Air No-Lead 36" panose="02000805000000020003" pitchFamily="50" charset="0"/>
                        </a:rPr>
                        <a:t>Write </a:t>
                      </a:r>
                    </a:p>
                    <a:p>
                      <a:pPr algn="ctr"/>
                      <a:r>
                        <a:rPr lang="en-GB" dirty="0">
                          <a:solidFill>
                            <a:schemeClr val="accent6"/>
                          </a:solidFill>
                          <a:latin typeface="Letterjoin-Air No-Lead 36" panose="02000805000000020003" pitchFamily="50" charset="0"/>
                        </a:rPr>
                        <a:t>2</a:t>
                      </a:r>
                      <a:r>
                        <a:rPr lang="en-GB" baseline="30000" dirty="0">
                          <a:solidFill>
                            <a:schemeClr val="accent6"/>
                          </a:solidFill>
                          <a:latin typeface="Letterjoin-Air No-Lead 36" panose="02000805000000020003" pitchFamily="50" charset="0"/>
                        </a:rPr>
                        <a:t>nd</a:t>
                      </a:r>
                      <a:r>
                        <a:rPr lang="en-GB" dirty="0">
                          <a:solidFill>
                            <a:schemeClr val="accent6"/>
                          </a:solidFill>
                          <a:latin typeface="Letterjoin-Air No-Lead 36" panose="02000805000000020003" pitchFamily="50" charset="0"/>
                        </a:rPr>
                        <a:t> try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Letterjoin-Air No-Lead 36" panose="02000805000000020003" pitchFamily="50" charset="0"/>
                        </a:rPr>
                        <a:t>Check</a:t>
                      </a:r>
                    </a:p>
                    <a:p>
                      <a:pPr algn="ctr"/>
                      <a:r>
                        <a:rPr lang="en-GB" dirty="0">
                          <a:solidFill>
                            <a:schemeClr val="accent6"/>
                          </a:solidFill>
                          <a:latin typeface="Letterjoin-Air No-Lead 36" panose="02000805000000020003" pitchFamily="50" charset="0"/>
                          <a:sym typeface="Wingdings" panose="05000000000000000000" pitchFamily="2" charset="2"/>
                        </a:rPr>
                        <a:t></a:t>
                      </a:r>
                      <a:endParaRPr lang="en-GB" dirty="0">
                        <a:solidFill>
                          <a:schemeClr val="accent6"/>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6582207"/>
                  </a:ext>
                </a:extLst>
              </a:tr>
              <a:tr h="771525">
                <a:tc>
                  <a:txBody>
                    <a:bodyPr/>
                    <a:lstStyle/>
                    <a:p>
                      <a:pPr algn="ctr"/>
                      <a:r>
                        <a:rPr lang="en-GB" sz="2400" dirty="0">
                          <a:solidFill>
                            <a:schemeClr val="tx1"/>
                          </a:solidFill>
                          <a:latin typeface="Letterjoin-Air No-Lead 36" panose="02000805000000020003" pitchFamily="50" charset="0"/>
                        </a:rPr>
                        <a:t>butter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185160"/>
                  </a:ext>
                </a:extLst>
              </a:tr>
              <a:tr h="771525">
                <a:tc>
                  <a:txBody>
                    <a:bodyPr/>
                    <a:lstStyle/>
                    <a:p>
                      <a:pPr algn="ctr"/>
                      <a:r>
                        <a:rPr lang="en-GB" sz="2400" dirty="0">
                          <a:solidFill>
                            <a:schemeClr val="tx1"/>
                          </a:solidFill>
                          <a:latin typeface="Letterjoin-Air No-Lead 36" panose="02000805000000020003" pitchFamily="50" charset="0"/>
                        </a:rPr>
                        <a:t>cats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15309115"/>
                  </a:ext>
                </a:extLst>
              </a:tr>
              <a:tr h="771525">
                <a:tc>
                  <a:txBody>
                    <a:bodyPr/>
                    <a:lstStyle/>
                    <a:p>
                      <a:pPr algn="ctr"/>
                      <a:r>
                        <a:rPr lang="en-GB" sz="2400" dirty="0">
                          <a:solidFill>
                            <a:schemeClr val="tx1"/>
                          </a:solidFill>
                          <a:latin typeface="Letterjoin-Air No-Lead 36" panose="02000805000000020003" pitchFamily="50" charset="0"/>
                        </a:rPr>
                        <a:t>dept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1073814"/>
                  </a:ext>
                </a:extLst>
              </a:tr>
              <a:tr h="771525">
                <a:tc>
                  <a:txBody>
                    <a:bodyPr/>
                    <a:lstStyle/>
                    <a:p>
                      <a:pPr algn="ctr"/>
                      <a:r>
                        <a:rPr lang="en-GB" sz="2400" dirty="0">
                          <a:solidFill>
                            <a:schemeClr val="tx1"/>
                          </a:solidFill>
                          <a:latin typeface="Letterjoin-Air No-Lead 36" panose="02000805000000020003" pitchFamily="50" charset="0"/>
                        </a:rPr>
                        <a:t>doubt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7675969"/>
                  </a:ext>
                </a:extLst>
              </a:tr>
              <a:tr h="771525">
                <a:tc>
                  <a:txBody>
                    <a:bodyPr/>
                    <a:lstStyle/>
                    <a:p>
                      <a:pPr algn="ctr"/>
                      <a:r>
                        <a:rPr lang="en-GB" sz="2400" dirty="0">
                          <a:solidFill>
                            <a:schemeClr val="tx1"/>
                          </a:solidFill>
                          <a:latin typeface="Letterjoin-Air No-Lead 36" panose="02000805000000020003" pitchFamily="50" charset="0"/>
                        </a:rPr>
                        <a:t>paste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0258273"/>
                  </a:ext>
                </a:extLst>
              </a:tr>
              <a:tr h="771525">
                <a:tc>
                  <a:txBody>
                    <a:bodyPr/>
                    <a:lstStyle/>
                    <a:p>
                      <a:pPr algn="ctr"/>
                      <a:r>
                        <a:rPr lang="en-GB" sz="2400" dirty="0">
                          <a:solidFill>
                            <a:schemeClr val="tx1"/>
                          </a:solidFill>
                          <a:latin typeface="Letterjoin-Air No-Lead 36" panose="02000805000000020003" pitchFamily="50" charset="0"/>
                        </a:rPr>
                        <a:t>taste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88069858"/>
                  </a:ext>
                </a:extLst>
              </a:tr>
              <a:tr h="771525">
                <a:tc>
                  <a:txBody>
                    <a:bodyPr/>
                    <a:lstStyle/>
                    <a:p>
                      <a:pPr algn="ctr"/>
                      <a:r>
                        <a:rPr lang="en-GB" sz="2400" dirty="0">
                          <a:solidFill>
                            <a:schemeClr val="tx1"/>
                          </a:solidFill>
                          <a:latin typeface="Letterjoin-Air No-Lead 36" panose="02000805000000020003" pitchFamily="50" charset="0"/>
                        </a:rPr>
                        <a:t>twenty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9412747"/>
                  </a:ext>
                </a:extLst>
              </a:tr>
              <a:tr h="771525">
                <a:tc>
                  <a:txBody>
                    <a:bodyPr/>
                    <a:lstStyle/>
                    <a:p>
                      <a:pPr algn="ctr"/>
                      <a:r>
                        <a:rPr lang="en-GB" sz="2400" dirty="0">
                          <a:solidFill>
                            <a:srgbClr val="FF0000"/>
                          </a:solidFill>
                          <a:latin typeface="Letterjoin-Air No-Lead 36" panose="02000805000000020003" pitchFamily="50" charset="0"/>
                        </a:rPr>
                        <a:t>after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55585865"/>
                  </a:ext>
                </a:extLst>
              </a:tr>
              <a:tr h="771525">
                <a:tc>
                  <a:txBody>
                    <a:bodyPr/>
                    <a:lstStyle/>
                    <a:p>
                      <a:pPr algn="ctr"/>
                      <a:r>
                        <a:rPr lang="en-GB" sz="2400" dirty="0">
                          <a:solidFill>
                            <a:srgbClr val="FF0000"/>
                          </a:solidFill>
                          <a:latin typeface="Letterjoin-Air No-Lead 36" panose="02000805000000020003" pitchFamily="50" charset="0"/>
                        </a:rPr>
                        <a:t>again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89867331"/>
                  </a:ext>
                </a:extLst>
              </a:tr>
              <a:tr h="771525">
                <a:tc>
                  <a:txBody>
                    <a:bodyPr/>
                    <a:lstStyle/>
                    <a:p>
                      <a:pPr algn="ctr"/>
                      <a:r>
                        <a:rPr lang="en-GB" sz="2400" dirty="0">
                          <a:solidFill>
                            <a:srgbClr val="FF0000"/>
                          </a:solidFill>
                          <a:latin typeface="Letterjoin-Air No-Lead 36" panose="02000805000000020003" pitchFamily="50" charset="0"/>
                        </a:rPr>
                        <a:t>any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67104318"/>
                  </a:ext>
                </a:extLst>
              </a:tr>
            </a:tbl>
          </a:graphicData>
        </a:graphic>
      </p:graphicFrame>
    </p:spTree>
    <p:extLst>
      <p:ext uri="{BB962C8B-B14F-4D97-AF65-F5344CB8AC3E}">
        <p14:creationId xmlns:p14="http://schemas.microsoft.com/office/powerpoint/2010/main" val="438701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7"/>
          <p:cNvSpPr txBox="1">
            <a:spLocks noChangeArrowheads="1"/>
          </p:cNvSpPr>
          <p:nvPr/>
        </p:nvSpPr>
        <p:spPr bwMode="auto">
          <a:xfrm>
            <a:off x="295736" y="579062"/>
            <a:ext cx="6119813" cy="1042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800" b="0" i="0" u="none" strike="noStrike" cap="none" normalizeH="0" baseline="0" dirty="0">
                <a:ln>
                  <a:noFill/>
                </a:ln>
                <a:solidFill>
                  <a:srgbClr val="000000"/>
                </a:solidFill>
                <a:effectLst/>
                <a:latin typeface="SassoonPrimaryInfant" pitchFamily="2" charset="0"/>
              </a:rPr>
              <a:t>Test Page</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1000" b="0" i="0" u="none" strike="noStrike" cap="none" normalizeH="0" baseline="0" dirty="0">
              <a:ln>
                <a:noFill/>
              </a:ln>
              <a:solidFill>
                <a:srgbClr val="000000"/>
              </a:solidFill>
              <a:effectLst/>
              <a:latin typeface="SassoonPrimaryInfant"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SassoonPrimaryInfant" pitchFamily="2" charset="0"/>
              </a:rPr>
              <a:t>This page will be completed at school.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7" name="Table 6"/>
          <p:cNvGraphicFramePr>
            <a:graphicFrameLocks noGrp="1"/>
          </p:cNvGraphicFramePr>
          <p:nvPr/>
        </p:nvGraphicFramePr>
        <p:xfrm>
          <a:off x="574912" y="1622050"/>
          <a:ext cx="5708176" cy="6298440"/>
        </p:xfrm>
        <a:graphic>
          <a:graphicData uri="http://schemas.openxmlformats.org/drawingml/2006/table">
            <a:tbl>
              <a:tblPr firstRow="1" bandRow="1">
                <a:tableStyleId>{5C22544A-7EE6-4342-B048-85BDC9FD1C3A}</a:tableStyleId>
              </a:tblPr>
              <a:tblGrid>
                <a:gridCol w="986051">
                  <a:extLst>
                    <a:ext uri="{9D8B030D-6E8A-4147-A177-3AD203B41FA5}">
                      <a16:colId xmlns:a16="http://schemas.microsoft.com/office/drawing/2014/main" val="455432837"/>
                    </a:ext>
                  </a:extLst>
                </a:gridCol>
                <a:gridCol w="4722125">
                  <a:extLst>
                    <a:ext uri="{9D8B030D-6E8A-4147-A177-3AD203B41FA5}">
                      <a16:colId xmlns:a16="http://schemas.microsoft.com/office/drawing/2014/main" val="1869682405"/>
                    </a:ext>
                  </a:extLst>
                </a:gridCol>
              </a:tblGrid>
              <a:tr h="629844">
                <a:tc>
                  <a:txBody>
                    <a:bodyPr/>
                    <a:lstStyle/>
                    <a:p>
                      <a:pPr algn="ctr"/>
                      <a:r>
                        <a:rPr lang="en-GB" sz="2400" b="0" dirty="0">
                          <a:solidFill>
                            <a:schemeClr val="tx1"/>
                          </a:solidFill>
                          <a:latin typeface="SassoonPrimaryInfant" pitchFamily="2"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90092317"/>
                  </a:ext>
                </a:extLst>
              </a:tr>
              <a:tr h="629844">
                <a:tc>
                  <a:txBody>
                    <a:bodyPr/>
                    <a:lstStyle/>
                    <a:p>
                      <a:pPr algn="ctr"/>
                      <a:r>
                        <a:rPr lang="en-GB" sz="2400" dirty="0">
                          <a:solidFill>
                            <a:schemeClr val="tx1"/>
                          </a:solidFill>
                          <a:latin typeface="SassoonPrimaryInfant" pitchFamily="2"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24880372"/>
                  </a:ext>
                </a:extLst>
              </a:tr>
              <a:tr h="629844">
                <a:tc>
                  <a:txBody>
                    <a:bodyPr/>
                    <a:lstStyle/>
                    <a:p>
                      <a:pPr algn="ctr"/>
                      <a:r>
                        <a:rPr lang="en-GB" sz="2400" dirty="0">
                          <a:solidFill>
                            <a:schemeClr val="tx1"/>
                          </a:solidFill>
                          <a:latin typeface="SassoonPrimaryInfant" pitchFamily="2"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8687847"/>
                  </a:ext>
                </a:extLst>
              </a:tr>
              <a:tr h="629844">
                <a:tc>
                  <a:txBody>
                    <a:bodyPr/>
                    <a:lstStyle/>
                    <a:p>
                      <a:pPr algn="ctr"/>
                      <a:r>
                        <a:rPr lang="en-GB" sz="2400" dirty="0">
                          <a:solidFill>
                            <a:schemeClr val="tx1"/>
                          </a:solidFill>
                          <a:latin typeface="SassoonPrimaryInfant" pitchFamily="2"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97083705"/>
                  </a:ext>
                </a:extLst>
              </a:tr>
              <a:tr h="629844">
                <a:tc>
                  <a:txBody>
                    <a:bodyPr/>
                    <a:lstStyle/>
                    <a:p>
                      <a:pPr algn="ctr"/>
                      <a:r>
                        <a:rPr lang="en-GB" sz="2400" dirty="0">
                          <a:solidFill>
                            <a:schemeClr val="tx1"/>
                          </a:solidFill>
                          <a:latin typeface="SassoonPrimaryInfant" pitchFamily="2"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5967891"/>
                  </a:ext>
                </a:extLst>
              </a:tr>
              <a:tr h="629844">
                <a:tc>
                  <a:txBody>
                    <a:bodyPr/>
                    <a:lstStyle/>
                    <a:p>
                      <a:pPr algn="ctr"/>
                      <a:r>
                        <a:rPr lang="en-GB" sz="2400" dirty="0">
                          <a:solidFill>
                            <a:schemeClr val="tx1"/>
                          </a:solidFill>
                          <a:latin typeface="SassoonPrimaryInfant" pitchFamily="2" charset="0"/>
                        </a:rPr>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91216123"/>
                  </a:ext>
                </a:extLst>
              </a:tr>
              <a:tr h="629844">
                <a:tc>
                  <a:txBody>
                    <a:bodyPr/>
                    <a:lstStyle/>
                    <a:p>
                      <a:pPr algn="ctr"/>
                      <a:r>
                        <a:rPr lang="en-GB" sz="2400" dirty="0">
                          <a:solidFill>
                            <a:schemeClr val="tx1"/>
                          </a:solidFill>
                          <a:latin typeface="SassoonPrimaryInfant" pitchFamily="2" charset="0"/>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8496034"/>
                  </a:ext>
                </a:extLst>
              </a:tr>
              <a:tr h="629844">
                <a:tc>
                  <a:txBody>
                    <a:bodyPr/>
                    <a:lstStyle/>
                    <a:p>
                      <a:pPr algn="ctr"/>
                      <a:r>
                        <a:rPr lang="en-GB" sz="2400" dirty="0">
                          <a:solidFill>
                            <a:schemeClr val="tx1"/>
                          </a:solidFill>
                          <a:latin typeface="SassoonPrimaryInfant" pitchFamily="2" charset="0"/>
                        </a:rPr>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69633985"/>
                  </a:ext>
                </a:extLst>
              </a:tr>
              <a:tr h="629844">
                <a:tc>
                  <a:txBody>
                    <a:bodyPr/>
                    <a:lstStyle/>
                    <a:p>
                      <a:pPr algn="ctr"/>
                      <a:r>
                        <a:rPr lang="en-US" sz="2400" dirty="0">
                          <a:solidFill>
                            <a:schemeClr val="tx1"/>
                          </a:solidFill>
                          <a:latin typeface="SassoonPrimaryInfant" pitchFamily="2" charset="0"/>
                        </a:rPr>
                        <a:t>9.</a:t>
                      </a:r>
                      <a:endParaRPr lang="en-GB" sz="2400"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45690601"/>
                  </a:ext>
                </a:extLst>
              </a:tr>
              <a:tr h="629844">
                <a:tc>
                  <a:txBody>
                    <a:bodyPr/>
                    <a:lstStyle/>
                    <a:p>
                      <a:pPr algn="ctr"/>
                      <a:r>
                        <a:rPr lang="en-US" sz="2400" dirty="0">
                          <a:solidFill>
                            <a:schemeClr val="tx1"/>
                          </a:solidFill>
                          <a:latin typeface="SassoonPrimaryInfant" pitchFamily="2" charset="0"/>
                        </a:rPr>
                        <a:t>10.</a:t>
                      </a:r>
                      <a:endParaRPr lang="en-GB" sz="2400"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15196350"/>
                  </a:ext>
                </a:extLst>
              </a:tr>
            </a:tbl>
          </a:graphicData>
        </a:graphic>
      </p:graphicFrame>
      <p:sp>
        <p:nvSpPr>
          <p:cNvPr id="8" name="Text Box 9"/>
          <p:cNvSpPr txBox="1">
            <a:spLocks noChangeArrowheads="1"/>
          </p:cNvSpPr>
          <p:nvPr/>
        </p:nvSpPr>
        <p:spPr bwMode="auto">
          <a:xfrm>
            <a:off x="854748" y="8562924"/>
            <a:ext cx="3901372" cy="576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2600" b="0" i="0" u="none" strike="noStrike" cap="none" normalizeH="0" baseline="0" dirty="0">
                <a:ln>
                  <a:noFill/>
                </a:ln>
                <a:solidFill>
                  <a:srgbClr val="000000"/>
                </a:solidFill>
                <a:effectLst/>
                <a:latin typeface="SassoonPrimaryInfant" pitchFamily="2" charset="0"/>
              </a:rPr>
              <a:t>My spelling score is ____</a:t>
            </a:r>
          </a:p>
          <a:p>
            <a:pPr marL="0" marR="0" lvl="0" indent="0" defTabSz="914400" rtl="0" eaLnBrk="0" fontAlgn="base" latinLnBrk="0" hangingPunct="0">
              <a:lnSpc>
                <a:spcPct val="100000"/>
              </a:lnSpc>
              <a:spcBef>
                <a:spcPct val="0"/>
              </a:spcBef>
              <a:spcAft>
                <a:spcPct val="0"/>
              </a:spcAft>
              <a:buClrTx/>
              <a:buSzTx/>
              <a:buFontTx/>
              <a:buNone/>
              <a:tabLst/>
            </a:pPr>
            <a:r>
              <a:rPr lang="en-GB" altLang="en-US" sz="2600" dirty="0">
                <a:solidFill>
                  <a:srgbClr val="000000"/>
                </a:solidFill>
                <a:latin typeface="SassoonPrimaryInfant" pitchFamily="2" charset="0"/>
              </a:rPr>
              <a:t>My arithmetic score is____</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30" name="Picture 6" descr="Yellow Pencil">
            <a:extLst>
              <a:ext uri="{FF2B5EF4-FFF2-40B4-BE49-F238E27FC236}">
                <a16:creationId xmlns:a16="http://schemas.microsoft.com/office/drawing/2014/main" id="{AA4C22B6-F150-4B89-BB1E-1309B7E7AE1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9306372">
            <a:off x="4851276" y="7911580"/>
            <a:ext cx="920566" cy="1302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135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0"/>
            <a:ext cx="6153150" cy="923330"/>
          </a:xfrm>
          <a:prstGeom prst="rect">
            <a:avLst/>
          </a:prstGeom>
          <a:noFill/>
        </p:spPr>
        <p:txBody>
          <a:bodyPr wrap="square" rtlCol="0">
            <a:spAutoFit/>
          </a:bodyPr>
          <a:lstStyle/>
          <a:p>
            <a:pPr algn="ctr"/>
            <a:r>
              <a:rPr lang="en-GB" dirty="0">
                <a:latin typeface="SassoonPrimaryInfant" pitchFamily="2" charset="0"/>
              </a:rPr>
              <a:t>Week 3</a:t>
            </a:r>
          </a:p>
          <a:p>
            <a:pPr algn="ctr"/>
            <a:r>
              <a:rPr lang="en-GB" b="1" dirty="0">
                <a:latin typeface="SassoonPrimaryInfant" pitchFamily="2" charset="0"/>
              </a:rPr>
              <a:t>  /z/ </a:t>
            </a:r>
          </a:p>
          <a:p>
            <a:pPr algn="ctr"/>
            <a:r>
              <a:rPr lang="en-GB" u="sng" dirty="0">
                <a:latin typeface="SassoonPrimaryInfant" pitchFamily="2" charset="0"/>
              </a:rPr>
              <a:t>Date of test: Thursday 19</a:t>
            </a:r>
            <a:r>
              <a:rPr lang="en-GB" u="sng" baseline="30000" dirty="0">
                <a:latin typeface="SassoonPrimaryInfant" pitchFamily="2" charset="0"/>
              </a:rPr>
              <a:t>th</a:t>
            </a:r>
            <a:r>
              <a:rPr lang="en-GB" u="sng" dirty="0">
                <a:latin typeface="SassoonPrimaryInfant" pitchFamily="2" charset="0"/>
              </a:rPr>
              <a:t> June </a:t>
            </a:r>
            <a:endParaRPr lang="en-GB" dirty="0">
              <a:latin typeface="SassoonPrimaryInfant" pitchFamily="2" charset="0"/>
            </a:endParaRPr>
          </a:p>
        </p:txBody>
      </p:sp>
      <p:graphicFrame>
        <p:nvGraphicFramePr>
          <p:cNvPr id="4" name="Table 3"/>
          <p:cNvGraphicFramePr>
            <a:graphicFrameLocks noGrp="1"/>
          </p:cNvGraphicFramePr>
          <p:nvPr>
            <p:extLst>
              <p:ext uri="{D42A27DB-BD31-4B8C-83A1-F6EECF244321}">
                <p14:modId xmlns:p14="http://schemas.microsoft.com/office/powerpoint/2010/main" val="857112388"/>
              </p:ext>
            </p:extLst>
          </p:nvPr>
        </p:nvGraphicFramePr>
        <p:xfrm>
          <a:off x="304800" y="1247180"/>
          <a:ext cx="6153150" cy="8486775"/>
        </p:xfrm>
        <a:graphic>
          <a:graphicData uri="http://schemas.openxmlformats.org/drawingml/2006/table">
            <a:tbl>
              <a:tblPr firstRow="1" bandRow="1">
                <a:tableStyleId>{5C22544A-7EE6-4342-B048-85BDC9FD1C3A}</a:tableStyleId>
              </a:tblPr>
              <a:tblGrid>
                <a:gridCol w="1661160">
                  <a:extLst>
                    <a:ext uri="{9D8B030D-6E8A-4147-A177-3AD203B41FA5}">
                      <a16:colId xmlns:a16="http://schemas.microsoft.com/office/drawing/2014/main" val="706498342"/>
                    </a:ext>
                  </a:extLst>
                </a:gridCol>
                <a:gridCol w="265958">
                  <a:extLst>
                    <a:ext uri="{9D8B030D-6E8A-4147-A177-3AD203B41FA5}">
                      <a16:colId xmlns:a16="http://schemas.microsoft.com/office/drawing/2014/main" val="1792023387"/>
                    </a:ext>
                  </a:extLst>
                </a:gridCol>
                <a:gridCol w="1452978">
                  <a:extLst>
                    <a:ext uri="{9D8B030D-6E8A-4147-A177-3AD203B41FA5}">
                      <a16:colId xmlns:a16="http://schemas.microsoft.com/office/drawing/2014/main" val="1820648888"/>
                    </a:ext>
                  </a:extLst>
                </a:gridCol>
                <a:gridCol w="395633">
                  <a:extLst>
                    <a:ext uri="{9D8B030D-6E8A-4147-A177-3AD203B41FA5}">
                      <a16:colId xmlns:a16="http://schemas.microsoft.com/office/drawing/2014/main" val="3173252016"/>
                    </a:ext>
                  </a:extLst>
                </a:gridCol>
                <a:gridCol w="1351896">
                  <a:extLst>
                    <a:ext uri="{9D8B030D-6E8A-4147-A177-3AD203B41FA5}">
                      <a16:colId xmlns:a16="http://schemas.microsoft.com/office/drawing/2014/main" val="1407362863"/>
                    </a:ext>
                  </a:extLst>
                </a:gridCol>
                <a:gridCol w="1025525">
                  <a:extLst>
                    <a:ext uri="{9D8B030D-6E8A-4147-A177-3AD203B41FA5}">
                      <a16:colId xmlns:a16="http://schemas.microsoft.com/office/drawing/2014/main" val="3577145247"/>
                    </a:ext>
                  </a:extLst>
                </a:gridCol>
              </a:tblGrid>
              <a:tr h="771525">
                <a:tc>
                  <a:txBody>
                    <a:bodyPr/>
                    <a:lstStyle/>
                    <a:p>
                      <a:pPr algn="ctr"/>
                      <a:r>
                        <a:rPr lang="en-GB" dirty="0">
                          <a:solidFill>
                            <a:schemeClr val="tx1"/>
                          </a:solidFill>
                          <a:latin typeface="Letterjoin-Air No-Lead 36" panose="02000805000000020003" pitchFamily="50" charset="0"/>
                        </a:rPr>
                        <a:t>Look and Say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9">
                  <a:txBody>
                    <a:bodyPr/>
                    <a:lstStyle/>
                    <a:p>
                      <a:pPr algn="ctr"/>
                      <a:r>
                        <a:rPr lang="en-GB" dirty="0">
                          <a:solidFill>
                            <a:schemeClr val="tx1"/>
                          </a:solidFill>
                          <a:latin typeface="Letterjoin-Air No-Lead 36" panose="02000805000000020003" pitchFamily="50" charset="0"/>
                        </a:rPr>
                        <a:t>Cover</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Letterjoin-Air No-Lead 36" panose="02000805000000020003" pitchFamily="50" charset="0"/>
                        </a:rPr>
                        <a:t>Write </a:t>
                      </a:r>
                    </a:p>
                    <a:p>
                      <a:pPr algn="ctr"/>
                      <a:r>
                        <a:rPr lang="en-GB" dirty="0">
                          <a:solidFill>
                            <a:schemeClr val="accent6"/>
                          </a:solidFill>
                          <a:latin typeface="Letterjoin-Air No-Lead 36" panose="02000805000000020003" pitchFamily="50" charset="0"/>
                        </a:rPr>
                        <a:t>1</a:t>
                      </a:r>
                      <a:r>
                        <a:rPr lang="en-GB" baseline="30000" dirty="0">
                          <a:solidFill>
                            <a:schemeClr val="accent6"/>
                          </a:solidFill>
                          <a:latin typeface="Letterjoin-Air No-Lead 36" panose="02000805000000020003" pitchFamily="50" charset="0"/>
                        </a:rPr>
                        <a:t>st</a:t>
                      </a:r>
                      <a:r>
                        <a:rPr lang="en-GB" dirty="0">
                          <a:solidFill>
                            <a:schemeClr val="accent6"/>
                          </a:solidFill>
                          <a:latin typeface="Letterjoin-Air No-Lead 36" panose="02000805000000020003" pitchFamily="50" charset="0"/>
                        </a:rPr>
                        <a:t> try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9">
                  <a:txBody>
                    <a:bodyPr/>
                    <a:lstStyle/>
                    <a:p>
                      <a:pPr algn="ctr"/>
                      <a:r>
                        <a:rPr lang="en-GB" dirty="0">
                          <a:solidFill>
                            <a:schemeClr val="tx1"/>
                          </a:solidFill>
                          <a:latin typeface="Letterjoin-Air No-Lead 36" panose="02000805000000020003" pitchFamily="50" charset="0"/>
                        </a:rPr>
                        <a:t>Check and Cover again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Letterjoin-Air No-Lead 36" panose="02000805000000020003" pitchFamily="50" charset="0"/>
                        </a:rPr>
                        <a:t>Write </a:t>
                      </a:r>
                    </a:p>
                    <a:p>
                      <a:pPr algn="ctr"/>
                      <a:r>
                        <a:rPr lang="en-GB" dirty="0">
                          <a:solidFill>
                            <a:schemeClr val="accent6"/>
                          </a:solidFill>
                          <a:latin typeface="Letterjoin-Air No-Lead 36" panose="02000805000000020003" pitchFamily="50" charset="0"/>
                        </a:rPr>
                        <a:t>2</a:t>
                      </a:r>
                      <a:r>
                        <a:rPr lang="en-GB" baseline="30000" dirty="0">
                          <a:solidFill>
                            <a:schemeClr val="accent6"/>
                          </a:solidFill>
                          <a:latin typeface="Letterjoin-Air No-Lead 36" panose="02000805000000020003" pitchFamily="50" charset="0"/>
                        </a:rPr>
                        <a:t>nd</a:t>
                      </a:r>
                      <a:r>
                        <a:rPr lang="en-GB" dirty="0">
                          <a:solidFill>
                            <a:schemeClr val="accent6"/>
                          </a:solidFill>
                          <a:latin typeface="Letterjoin-Air No-Lead 36" panose="02000805000000020003" pitchFamily="50" charset="0"/>
                        </a:rPr>
                        <a:t> try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Letterjoin-Air No-Lead 36" panose="02000805000000020003" pitchFamily="50" charset="0"/>
                        </a:rPr>
                        <a:t>Check</a:t>
                      </a:r>
                    </a:p>
                    <a:p>
                      <a:pPr algn="ctr"/>
                      <a:r>
                        <a:rPr lang="en-GB" dirty="0">
                          <a:solidFill>
                            <a:schemeClr val="accent6"/>
                          </a:solidFill>
                          <a:latin typeface="Letterjoin-Air No-Lead 36" panose="02000805000000020003" pitchFamily="50" charset="0"/>
                          <a:sym typeface="Wingdings" panose="05000000000000000000" pitchFamily="2" charset="2"/>
                        </a:rPr>
                        <a:t></a:t>
                      </a:r>
                      <a:endParaRPr lang="en-GB" dirty="0">
                        <a:solidFill>
                          <a:schemeClr val="accent6"/>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6582207"/>
                  </a:ext>
                </a:extLst>
              </a:tr>
              <a:tr h="771525">
                <a:tc>
                  <a:txBody>
                    <a:bodyPr/>
                    <a:lstStyle/>
                    <a:p>
                      <a:pPr algn="ctr"/>
                      <a:r>
                        <a:rPr lang="en-GB" sz="2400" dirty="0">
                          <a:solidFill>
                            <a:schemeClr val="tx1"/>
                          </a:solidFill>
                          <a:latin typeface="Letterjoin-Air No-Lead 36" panose="02000805000000020003" pitchFamily="50" charset="0"/>
                        </a:rPr>
                        <a:t>amaze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185160"/>
                  </a:ext>
                </a:extLst>
              </a:tr>
              <a:tr h="771525">
                <a:tc>
                  <a:txBody>
                    <a:bodyPr/>
                    <a:lstStyle/>
                    <a:p>
                      <a:pPr algn="ctr"/>
                      <a:r>
                        <a:rPr lang="en-GB" sz="2400" dirty="0">
                          <a:solidFill>
                            <a:schemeClr val="tx1"/>
                          </a:solidFill>
                          <a:latin typeface="Letterjoin-Air No-Lead 36" panose="02000805000000020003" pitchFamily="50" charset="0"/>
                        </a:rPr>
                        <a:t>buzzer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15309115"/>
                  </a:ext>
                </a:extLst>
              </a:tr>
              <a:tr h="771525">
                <a:tc>
                  <a:txBody>
                    <a:bodyPr/>
                    <a:lstStyle/>
                    <a:p>
                      <a:pPr algn="ctr"/>
                      <a:r>
                        <a:rPr lang="en-GB" sz="2400" dirty="0">
                          <a:solidFill>
                            <a:schemeClr val="tx1"/>
                          </a:solidFill>
                          <a:latin typeface="Letterjoin-Air No-Lead 36" panose="02000805000000020003" pitchFamily="50" charset="0"/>
                        </a:rPr>
                        <a:t>blouse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1073814"/>
                  </a:ext>
                </a:extLst>
              </a:tr>
              <a:tr h="771525">
                <a:tc>
                  <a:txBody>
                    <a:bodyPr/>
                    <a:lstStyle/>
                    <a:p>
                      <a:pPr algn="ctr"/>
                      <a:r>
                        <a:rPr lang="en-GB" sz="2400" dirty="0">
                          <a:solidFill>
                            <a:schemeClr val="tx1"/>
                          </a:solidFill>
                          <a:latin typeface="Letterjoin-Air No-Lead 36" panose="02000805000000020003" pitchFamily="50" charset="0"/>
                        </a:rPr>
                        <a:t>choose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7675969"/>
                  </a:ext>
                </a:extLst>
              </a:tr>
              <a:tr h="771525">
                <a:tc>
                  <a:txBody>
                    <a:bodyPr/>
                    <a:lstStyle/>
                    <a:p>
                      <a:pPr algn="ctr"/>
                      <a:r>
                        <a:rPr lang="en-GB" sz="2400" dirty="0" err="1">
                          <a:solidFill>
                            <a:schemeClr val="tx1"/>
                          </a:solidFill>
                          <a:latin typeface="Letterjoin-Air No-Lead 36" panose="02000805000000020003" pitchFamily="50" charset="0"/>
                        </a:rPr>
                        <a:t>cozy</a:t>
                      </a:r>
                      <a:endParaRPr lang="en-GB" sz="2400" dirty="0">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0258273"/>
                  </a:ext>
                </a:extLst>
              </a:tr>
              <a:tr h="771525">
                <a:tc>
                  <a:txBody>
                    <a:bodyPr/>
                    <a:lstStyle/>
                    <a:p>
                      <a:pPr algn="ctr"/>
                      <a:r>
                        <a:rPr lang="en-GB" sz="2400" dirty="0">
                          <a:solidFill>
                            <a:schemeClr val="tx1"/>
                          </a:solidFill>
                          <a:latin typeface="Letterjoin-Air No-Lead 36" panose="02000805000000020003" pitchFamily="50" charset="0"/>
                        </a:rPr>
                        <a:t>crazy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88069858"/>
                  </a:ext>
                </a:extLst>
              </a:tr>
              <a:tr h="771525">
                <a:tc>
                  <a:txBody>
                    <a:bodyPr/>
                    <a:lstStyle/>
                    <a:p>
                      <a:pPr algn="ctr"/>
                      <a:r>
                        <a:rPr lang="en-GB" sz="2400" dirty="0">
                          <a:solidFill>
                            <a:schemeClr val="tx1"/>
                          </a:solidFill>
                          <a:latin typeface="Letterjoin-Air No-Lead 36" panose="02000805000000020003" pitchFamily="50" charset="0"/>
                        </a:rPr>
                        <a:t>dazzle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9412747"/>
                  </a:ext>
                </a:extLst>
              </a:tr>
              <a:tr h="771525">
                <a:tc>
                  <a:txBody>
                    <a:bodyPr/>
                    <a:lstStyle/>
                    <a:p>
                      <a:pPr algn="ctr"/>
                      <a:r>
                        <a:rPr lang="en-GB" sz="2400" dirty="0">
                          <a:solidFill>
                            <a:schemeClr val="tx1"/>
                          </a:solidFill>
                          <a:latin typeface="Letterjoin-Air No-Lead 36" panose="02000805000000020003" pitchFamily="50" charset="0"/>
                        </a:rPr>
                        <a:t>desert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55585865"/>
                  </a:ext>
                </a:extLst>
              </a:tr>
              <a:tr h="771525">
                <a:tc>
                  <a:txBody>
                    <a:bodyPr/>
                    <a:lstStyle/>
                    <a:p>
                      <a:pPr algn="ctr"/>
                      <a:r>
                        <a:rPr lang="en-GB" sz="2400" dirty="0">
                          <a:solidFill>
                            <a:srgbClr val="FF0000"/>
                          </a:solidFill>
                          <a:latin typeface="Letterjoin-Air No-Lead 36" panose="02000805000000020003" pitchFamily="50" charset="0"/>
                        </a:rPr>
                        <a:t>bath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89867331"/>
                  </a:ext>
                </a:extLst>
              </a:tr>
              <a:tr h="771525">
                <a:tc>
                  <a:txBody>
                    <a:bodyPr/>
                    <a:lstStyle/>
                    <a:p>
                      <a:pPr algn="ctr"/>
                      <a:r>
                        <a:rPr lang="en-GB" sz="2000" dirty="0">
                          <a:solidFill>
                            <a:srgbClr val="FF0000"/>
                          </a:solidFill>
                          <a:latin typeface="Letterjoin-Air No-Lead 36" panose="02000805000000020003" pitchFamily="50" charset="0"/>
                        </a:rPr>
                        <a:t>beautiful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Letterjoin-Air No-Lead 36" panose="02000805000000020003" pitchFamily="50"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67104318"/>
                  </a:ext>
                </a:extLst>
              </a:tr>
            </a:tbl>
          </a:graphicData>
        </a:graphic>
      </p:graphicFrame>
    </p:spTree>
    <p:extLst>
      <p:ext uri="{BB962C8B-B14F-4D97-AF65-F5344CB8AC3E}">
        <p14:creationId xmlns:p14="http://schemas.microsoft.com/office/powerpoint/2010/main" val="2919357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7"/>
          <p:cNvSpPr txBox="1">
            <a:spLocks noChangeArrowheads="1"/>
          </p:cNvSpPr>
          <p:nvPr/>
        </p:nvSpPr>
        <p:spPr bwMode="auto">
          <a:xfrm>
            <a:off x="295736" y="579062"/>
            <a:ext cx="6119813" cy="1042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800" b="0" i="0" u="none" strike="noStrike" cap="none" normalizeH="0" baseline="0" dirty="0">
                <a:ln>
                  <a:noFill/>
                </a:ln>
                <a:solidFill>
                  <a:srgbClr val="000000"/>
                </a:solidFill>
                <a:effectLst/>
                <a:latin typeface="SassoonPrimaryInfant" pitchFamily="2" charset="0"/>
              </a:rPr>
              <a:t>Test Page</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1000" b="0" i="0" u="none" strike="noStrike" cap="none" normalizeH="0" baseline="0" dirty="0">
              <a:ln>
                <a:noFill/>
              </a:ln>
              <a:solidFill>
                <a:srgbClr val="000000"/>
              </a:solidFill>
              <a:effectLst/>
              <a:latin typeface="SassoonPrimaryInfant"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SassoonPrimaryInfant" pitchFamily="2" charset="0"/>
              </a:rPr>
              <a:t>This page will be completed at school.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7" name="Table 6"/>
          <p:cNvGraphicFramePr>
            <a:graphicFrameLocks noGrp="1"/>
          </p:cNvGraphicFramePr>
          <p:nvPr/>
        </p:nvGraphicFramePr>
        <p:xfrm>
          <a:off x="574912" y="1622050"/>
          <a:ext cx="5708176" cy="6298440"/>
        </p:xfrm>
        <a:graphic>
          <a:graphicData uri="http://schemas.openxmlformats.org/drawingml/2006/table">
            <a:tbl>
              <a:tblPr firstRow="1" bandRow="1">
                <a:tableStyleId>{5C22544A-7EE6-4342-B048-85BDC9FD1C3A}</a:tableStyleId>
              </a:tblPr>
              <a:tblGrid>
                <a:gridCol w="986051">
                  <a:extLst>
                    <a:ext uri="{9D8B030D-6E8A-4147-A177-3AD203B41FA5}">
                      <a16:colId xmlns:a16="http://schemas.microsoft.com/office/drawing/2014/main" val="455432837"/>
                    </a:ext>
                  </a:extLst>
                </a:gridCol>
                <a:gridCol w="4722125">
                  <a:extLst>
                    <a:ext uri="{9D8B030D-6E8A-4147-A177-3AD203B41FA5}">
                      <a16:colId xmlns:a16="http://schemas.microsoft.com/office/drawing/2014/main" val="1869682405"/>
                    </a:ext>
                  </a:extLst>
                </a:gridCol>
              </a:tblGrid>
              <a:tr h="629844">
                <a:tc>
                  <a:txBody>
                    <a:bodyPr/>
                    <a:lstStyle/>
                    <a:p>
                      <a:pPr algn="ctr"/>
                      <a:r>
                        <a:rPr lang="en-GB" sz="2400" b="0" dirty="0">
                          <a:solidFill>
                            <a:schemeClr val="tx1"/>
                          </a:solidFill>
                          <a:latin typeface="SassoonPrimaryInfant" pitchFamily="2"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90092317"/>
                  </a:ext>
                </a:extLst>
              </a:tr>
              <a:tr h="629844">
                <a:tc>
                  <a:txBody>
                    <a:bodyPr/>
                    <a:lstStyle/>
                    <a:p>
                      <a:pPr algn="ctr"/>
                      <a:r>
                        <a:rPr lang="en-GB" sz="2400" dirty="0">
                          <a:solidFill>
                            <a:schemeClr val="tx1"/>
                          </a:solidFill>
                          <a:latin typeface="SassoonPrimaryInfant" pitchFamily="2"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24880372"/>
                  </a:ext>
                </a:extLst>
              </a:tr>
              <a:tr h="629844">
                <a:tc>
                  <a:txBody>
                    <a:bodyPr/>
                    <a:lstStyle/>
                    <a:p>
                      <a:pPr algn="ctr"/>
                      <a:r>
                        <a:rPr lang="en-GB" sz="2400" dirty="0">
                          <a:solidFill>
                            <a:schemeClr val="tx1"/>
                          </a:solidFill>
                          <a:latin typeface="SassoonPrimaryInfant" pitchFamily="2"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8687847"/>
                  </a:ext>
                </a:extLst>
              </a:tr>
              <a:tr h="629844">
                <a:tc>
                  <a:txBody>
                    <a:bodyPr/>
                    <a:lstStyle/>
                    <a:p>
                      <a:pPr algn="ctr"/>
                      <a:r>
                        <a:rPr lang="en-GB" sz="2400" dirty="0">
                          <a:solidFill>
                            <a:schemeClr val="tx1"/>
                          </a:solidFill>
                          <a:latin typeface="SassoonPrimaryInfant" pitchFamily="2"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97083705"/>
                  </a:ext>
                </a:extLst>
              </a:tr>
              <a:tr h="629844">
                <a:tc>
                  <a:txBody>
                    <a:bodyPr/>
                    <a:lstStyle/>
                    <a:p>
                      <a:pPr algn="ctr"/>
                      <a:r>
                        <a:rPr lang="en-GB" sz="2400" dirty="0">
                          <a:solidFill>
                            <a:schemeClr val="tx1"/>
                          </a:solidFill>
                          <a:latin typeface="SassoonPrimaryInfant" pitchFamily="2"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5967891"/>
                  </a:ext>
                </a:extLst>
              </a:tr>
              <a:tr h="629844">
                <a:tc>
                  <a:txBody>
                    <a:bodyPr/>
                    <a:lstStyle/>
                    <a:p>
                      <a:pPr algn="ctr"/>
                      <a:r>
                        <a:rPr lang="en-GB" sz="2400" dirty="0">
                          <a:solidFill>
                            <a:schemeClr val="tx1"/>
                          </a:solidFill>
                          <a:latin typeface="SassoonPrimaryInfant" pitchFamily="2" charset="0"/>
                        </a:rPr>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91216123"/>
                  </a:ext>
                </a:extLst>
              </a:tr>
              <a:tr h="629844">
                <a:tc>
                  <a:txBody>
                    <a:bodyPr/>
                    <a:lstStyle/>
                    <a:p>
                      <a:pPr algn="ctr"/>
                      <a:r>
                        <a:rPr lang="en-GB" sz="2400" dirty="0">
                          <a:solidFill>
                            <a:schemeClr val="tx1"/>
                          </a:solidFill>
                          <a:latin typeface="SassoonPrimaryInfant" pitchFamily="2" charset="0"/>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8496034"/>
                  </a:ext>
                </a:extLst>
              </a:tr>
              <a:tr h="629844">
                <a:tc>
                  <a:txBody>
                    <a:bodyPr/>
                    <a:lstStyle/>
                    <a:p>
                      <a:pPr algn="ctr"/>
                      <a:r>
                        <a:rPr lang="en-GB" sz="2400" dirty="0">
                          <a:solidFill>
                            <a:schemeClr val="tx1"/>
                          </a:solidFill>
                          <a:latin typeface="SassoonPrimaryInfant" pitchFamily="2" charset="0"/>
                        </a:rPr>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69633985"/>
                  </a:ext>
                </a:extLst>
              </a:tr>
              <a:tr h="629844">
                <a:tc>
                  <a:txBody>
                    <a:bodyPr/>
                    <a:lstStyle/>
                    <a:p>
                      <a:pPr algn="ctr"/>
                      <a:r>
                        <a:rPr lang="en-US" sz="2400" dirty="0">
                          <a:solidFill>
                            <a:schemeClr val="tx1"/>
                          </a:solidFill>
                          <a:latin typeface="SassoonPrimaryInfant" pitchFamily="2" charset="0"/>
                        </a:rPr>
                        <a:t>9.</a:t>
                      </a:r>
                      <a:endParaRPr lang="en-GB" sz="2400"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45690601"/>
                  </a:ext>
                </a:extLst>
              </a:tr>
              <a:tr h="629844">
                <a:tc>
                  <a:txBody>
                    <a:bodyPr/>
                    <a:lstStyle/>
                    <a:p>
                      <a:pPr algn="ctr"/>
                      <a:r>
                        <a:rPr lang="en-US" sz="2400" dirty="0">
                          <a:solidFill>
                            <a:schemeClr val="tx1"/>
                          </a:solidFill>
                          <a:latin typeface="SassoonPrimaryInfant" pitchFamily="2" charset="0"/>
                        </a:rPr>
                        <a:t>10.</a:t>
                      </a:r>
                      <a:endParaRPr lang="en-GB" sz="2400"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15196350"/>
                  </a:ext>
                </a:extLst>
              </a:tr>
            </a:tbl>
          </a:graphicData>
        </a:graphic>
      </p:graphicFrame>
      <p:sp>
        <p:nvSpPr>
          <p:cNvPr id="8" name="Text Box 9"/>
          <p:cNvSpPr txBox="1">
            <a:spLocks noChangeArrowheads="1"/>
          </p:cNvSpPr>
          <p:nvPr/>
        </p:nvSpPr>
        <p:spPr bwMode="auto">
          <a:xfrm>
            <a:off x="854748" y="8562924"/>
            <a:ext cx="3901372" cy="576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2600" b="0" i="0" u="none" strike="noStrike" cap="none" normalizeH="0" baseline="0" dirty="0">
                <a:ln>
                  <a:noFill/>
                </a:ln>
                <a:solidFill>
                  <a:srgbClr val="000000"/>
                </a:solidFill>
                <a:effectLst/>
                <a:latin typeface="SassoonPrimaryInfant" pitchFamily="2" charset="0"/>
              </a:rPr>
              <a:t>My spelling score is ____</a:t>
            </a:r>
          </a:p>
          <a:p>
            <a:pPr marL="0" marR="0" lvl="0" indent="0" defTabSz="914400" rtl="0" eaLnBrk="0" fontAlgn="base" latinLnBrk="0" hangingPunct="0">
              <a:lnSpc>
                <a:spcPct val="100000"/>
              </a:lnSpc>
              <a:spcBef>
                <a:spcPct val="0"/>
              </a:spcBef>
              <a:spcAft>
                <a:spcPct val="0"/>
              </a:spcAft>
              <a:buClrTx/>
              <a:buSzTx/>
              <a:buFontTx/>
              <a:buNone/>
              <a:tabLst/>
            </a:pPr>
            <a:r>
              <a:rPr lang="en-GB" altLang="en-US" sz="2600" dirty="0">
                <a:solidFill>
                  <a:srgbClr val="000000"/>
                </a:solidFill>
                <a:latin typeface="SassoonPrimaryInfant" pitchFamily="2" charset="0"/>
              </a:rPr>
              <a:t>My arithmetic score is____</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30" name="Picture 6" descr="Yellow Pencil">
            <a:extLst>
              <a:ext uri="{FF2B5EF4-FFF2-40B4-BE49-F238E27FC236}">
                <a16:creationId xmlns:a16="http://schemas.microsoft.com/office/drawing/2014/main" id="{AA4C22B6-F150-4B89-BB1E-1309B7E7AE1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9306372">
            <a:off x="4851276" y="7911580"/>
            <a:ext cx="920566" cy="1302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6304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0"/>
            <a:ext cx="6153150" cy="923330"/>
          </a:xfrm>
          <a:prstGeom prst="rect">
            <a:avLst/>
          </a:prstGeom>
          <a:noFill/>
        </p:spPr>
        <p:txBody>
          <a:bodyPr wrap="square" rtlCol="0">
            <a:spAutoFit/>
          </a:bodyPr>
          <a:lstStyle/>
          <a:p>
            <a:pPr algn="ctr"/>
            <a:r>
              <a:rPr lang="en-GB" dirty="0">
                <a:latin typeface="SassoonPrimaryInfant" pitchFamily="2" charset="0"/>
              </a:rPr>
              <a:t>Week 4</a:t>
            </a:r>
          </a:p>
          <a:p>
            <a:pPr algn="ctr"/>
            <a:r>
              <a:rPr lang="en-GB" b="1" dirty="0">
                <a:latin typeface="SassoonPrimaryInfant" pitchFamily="2" charset="0"/>
              </a:rPr>
              <a:t>/z/</a:t>
            </a:r>
          </a:p>
          <a:p>
            <a:pPr algn="ctr"/>
            <a:r>
              <a:rPr lang="en-GB" u="sng" dirty="0">
                <a:latin typeface="SassoonPrimaryInfant" pitchFamily="2" charset="0"/>
              </a:rPr>
              <a:t>Date of test: Thursday 26th June 2025</a:t>
            </a:r>
            <a:endParaRPr lang="en-GB" dirty="0">
              <a:latin typeface="SassoonPrimaryInfant" pitchFamily="2"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013346879"/>
              </p:ext>
            </p:extLst>
          </p:nvPr>
        </p:nvGraphicFramePr>
        <p:xfrm>
          <a:off x="266700" y="1247180"/>
          <a:ext cx="6191250" cy="8486775"/>
        </p:xfrm>
        <a:graphic>
          <a:graphicData uri="http://schemas.openxmlformats.org/drawingml/2006/table">
            <a:tbl>
              <a:tblPr firstRow="1" bandRow="1">
                <a:tableStyleId>{5C22544A-7EE6-4342-B048-85BDC9FD1C3A}</a:tableStyleId>
              </a:tblPr>
              <a:tblGrid>
                <a:gridCol w="1607820">
                  <a:extLst>
                    <a:ext uri="{9D8B030D-6E8A-4147-A177-3AD203B41FA5}">
                      <a16:colId xmlns:a16="http://schemas.microsoft.com/office/drawing/2014/main" val="706498342"/>
                    </a:ext>
                  </a:extLst>
                </a:gridCol>
                <a:gridCol w="357398">
                  <a:extLst>
                    <a:ext uri="{9D8B030D-6E8A-4147-A177-3AD203B41FA5}">
                      <a16:colId xmlns:a16="http://schemas.microsoft.com/office/drawing/2014/main" val="1792023387"/>
                    </a:ext>
                  </a:extLst>
                </a:gridCol>
                <a:gridCol w="1452978">
                  <a:extLst>
                    <a:ext uri="{9D8B030D-6E8A-4147-A177-3AD203B41FA5}">
                      <a16:colId xmlns:a16="http://schemas.microsoft.com/office/drawing/2014/main" val="1820648888"/>
                    </a:ext>
                  </a:extLst>
                </a:gridCol>
                <a:gridCol w="395633">
                  <a:extLst>
                    <a:ext uri="{9D8B030D-6E8A-4147-A177-3AD203B41FA5}">
                      <a16:colId xmlns:a16="http://schemas.microsoft.com/office/drawing/2014/main" val="3173252016"/>
                    </a:ext>
                  </a:extLst>
                </a:gridCol>
                <a:gridCol w="1351896">
                  <a:extLst>
                    <a:ext uri="{9D8B030D-6E8A-4147-A177-3AD203B41FA5}">
                      <a16:colId xmlns:a16="http://schemas.microsoft.com/office/drawing/2014/main" val="1407362863"/>
                    </a:ext>
                  </a:extLst>
                </a:gridCol>
                <a:gridCol w="1025525">
                  <a:extLst>
                    <a:ext uri="{9D8B030D-6E8A-4147-A177-3AD203B41FA5}">
                      <a16:colId xmlns:a16="http://schemas.microsoft.com/office/drawing/2014/main" val="3577145247"/>
                    </a:ext>
                  </a:extLst>
                </a:gridCol>
              </a:tblGrid>
              <a:tr h="771525">
                <a:tc>
                  <a:txBody>
                    <a:bodyPr/>
                    <a:lstStyle/>
                    <a:p>
                      <a:pPr algn="ctr"/>
                      <a:r>
                        <a:rPr lang="en-GB" dirty="0">
                          <a:solidFill>
                            <a:schemeClr val="tx1"/>
                          </a:solidFill>
                          <a:latin typeface="Letter-join Plus 36" panose="02000505000000020003" pitchFamily="50" charset="0"/>
                        </a:rPr>
                        <a:t>Look and Say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9">
                  <a:txBody>
                    <a:bodyPr/>
                    <a:lstStyle/>
                    <a:p>
                      <a:pPr algn="ctr"/>
                      <a:r>
                        <a:rPr lang="en-GB" dirty="0">
                          <a:solidFill>
                            <a:schemeClr val="tx1"/>
                          </a:solidFill>
                          <a:latin typeface="SassoonPrimaryInfant" pitchFamily="2" charset="0"/>
                        </a:rPr>
                        <a:t>Cover</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SassoonPrimaryInfant" pitchFamily="2" charset="0"/>
                        </a:rPr>
                        <a:t>Write </a:t>
                      </a:r>
                    </a:p>
                    <a:p>
                      <a:pPr algn="ctr"/>
                      <a:r>
                        <a:rPr lang="en-GB" dirty="0">
                          <a:solidFill>
                            <a:schemeClr val="accent6"/>
                          </a:solidFill>
                          <a:latin typeface="SassoonPrimaryInfant" pitchFamily="2" charset="0"/>
                        </a:rPr>
                        <a:t>1</a:t>
                      </a:r>
                      <a:r>
                        <a:rPr lang="en-GB" baseline="30000" dirty="0">
                          <a:solidFill>
                            <a:schemeClr val="accent6"/>
                          </a:solidFill>
                          <a:latin typeface="SassoonPrimaryInfant" pitchFamily="2" charset="0"/>
                        </a:rPr>
                        <a:t>st</a:t>
                      </a:r>
                      <a:r>
                        <a:rPr lang="en-GB" dirty="0">
                          <a:solidFill>
                            <a:schemeClr val="accent6"/>
                          </a:solidFill>
                          <a:latin typeface="SassoonPrimaryInfant" pitchFamily="2" charset="0"/>
                        </a:rPr>
                        <a:t> try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9">
                  <a:txBody>
                    <a:bodyPr/>
                    <a:lstStyle/>
                    <a:p>
                      <a:pPr algn="ctr"/>
                      <a:r>
                        <a:rPr lang="en-GB" dirty="0">
                          <a:solidFill>
                            <a:schemeClr val="tx1"/>
                          </a:solidFill>
                          <a:latin typeface="SassoonPrimaryInfant" pitchFamily="2" charset="0"/>
                        </a:rPr>
                        <a:t>Check and Cover again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SassoonPrimaryInfant" pitchFamily="2" charset="0"/>
                        </a:rPr>
                        <a:t>Write </a:t>
                      </a:r>
                    </a:p>
                    <a:p>
                      <a:pPr algn="ctr"/>
                      <a:r>
                        <a:rPr lang="en-GB" dirty="0">
                          <a:solidFill>
                            <a:schemeClr val="accent6"/>
                          </a:solidFill>
                          <a:latin typeface="SassoonPrimaryInfant" pitchFamily="2" charset="0"/>
                        </a:rPr>
                        <a:t>2</a:t>
                      </a:r>
                      <a:r>
                        <a:rPr lang="en-GB" baseline="30000" dirty="0">
                          <a:solidFill>
                            <a:schemeClr val="accent6"/>
                          </a:solidFill>
                          <a:latin typeface="SassoonPrimaryInfant" pitchFamily="2" charset="0"/>
                        </a:rPr>
                        <a:t>nd</a:t>
                      </a:r>
                      <a:r>
                        <a:rPr lang="en-GB" dirty="0">
                          <a:solidFill>
                            <a:schemeClr val="accent6"/>
                          </a:solidFill>
                          <a:latin typeface="SassoonPrimaryInfant" pitchFamily="2" charset="0"/>
                        </a:rPr>
                        <a:t> try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solidFill>
                            <a:schemeClr val="tx1"/>
                          </a:solidFill>
                          <a:latin typeface="SassoonPrimaryInfant" pitchFamily="2" charset="0"/>
                        </a:rPr>
                        <a:t>Check</a:t>
                      </a:r>
                    </a:p>
                    <a:p>
                      <a:pPr algn="ctr"/>
                      <a:r>
                        <a:rPr lang="en-GB" dirty="0">
                          <a:solidFill>
                            <a:schemeClr val="accent6"/>
                          </a:solidFill>
                          <a:latin typeface="SassoonPrimaryInfant" pitchFamily="2" charset="0"/>
                          <a:sym typeface="Wingdings" panose="05000000000000000000" pitchFamily="2" charset="2"/>
                        </a:rPr>
                        <a:t></a:t>
                      </a:r>
                      <a:endParaRPr lang="en-GB" dirty="0">
                        <a:solidFill>
                          <a:schemeClr val="accent6"/>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6582207"/>
                  </a:ext>
                </a:extLst>
              </a:tr>
              <a:tr h="771525">
                <a:tc>
                  <a:txBody>
                    <a:bodyPr/>
                    <a:lstStyle/>
                    <a:p>
                      <a:pPr algn="ctr"/>
                      <a:r>
                        <a:rPr lang="en-GB" sz="2400" dirty="0">
                          <a:solidFill>
                            <a:schemeClr val="tx1"/>
                          </a:solidFill>
                          <a:latin typeface="Letterjoin-Air No-Lead 36" panose="02000805000000020003" pitchFamily="50" charset="0"/>
                        </a:rPr>
                        <a:t>drizzle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185160"/>
                  </a:ext>
                </a:extLst>
              </a:tr>
              <a:tr h="771525">
                <a:tc>
                  <a:txBody>
                    <a:bodyPr/>
                    <a:lstStyle/>
                    <a:p>
                      <a:pPr algn="ctr"/>
                      <a:r>
                        <a:rPr lang="en-GB" sz="2000" dirty="0">
                          <a:solidFill>
                            <a:schemeClr val="tx1"/>
                          </a:solidFill>
                          <a:latin typeface="Letterjoin-Air No-Lead 36" panose="02000805000000020003" pitchFamily="50" charset="0"/>
                        </a:rPr>
                        <a:t>fizz</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15309115"/>
                  </a:ext>
                </a:extLst>
              </a:tr>
              <a:tr h="771525">
                <a:tc>
                  <a:txBody>
                    <a:bodyPr/>
                    <a:lstStyle/>
                    <a:p>
                      <a:pPr algn="ctr"/>
                      <a:r>
                        <a:rPr lang="en-GB" sz="2400" dirty="0">
                          <a:solidFill>
                            <a:schemeClr val="tx1"/>
                          </a:solidFill>
                          <a:latin typeface="Letterjoin-Air No-Lead 36" panose="02000805000000020003" pitchFamily="50" charset="0"/>
                        </a:rPr>
                        <a:t>guzzle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1073814"/>
                  </a:ext>
                </a:extLst>
              </a:tr>
              <a:tr h="771525">
                <a:tc>
                  <a:txBody>
                    <a:bodyPr/>
                    <a:lstStyle/>
                    <a:p>
                      <a:pPr algn="ctr"/>
                      <a:r>
                        <a:rPr lang="en-GB" sz="2400" dirty="0">
                          <a:solidFill>
                            <a:schemeClr val="tx1"/>
                          </a:solidFill>
                          <a:latin typeface="Letterjoin-Air No-Lead 36" panose="02000805000000020003" pitchFamily="50" charset="0"/>
                        </a:rPr>
                        <a:t>jazz</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7675969"/>
                  </a:ext>
                </a:extLst>
              </a:tr>
              <a:tr h="771525">
                <a:tc>
                  <a:txBody>
                    <a:bodyPr/>
                    <a:lstStyle/>
                    <a:p>
                      <a:pPr algn="ctr"/>
                      <a:r>
                        <a:rPr lang="en-GB" sz="2400" dirty="0">
                          <a:solidFill>
                            <a:schemeClr val="tx1"/>
                          </a:solidFill>
                          <a:latin typeface="Letterjoin-Air No-Lead 36" panose="02000805000000020003" pitchFamily="50" charset="0"/>
                        </a:rPr>
                        <a:t>lazy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0258273"/>
                  </a:ext>
                </a:extLst>
              </a:tr>
              <a:tr h="771525">
                <a:tc>
                  <a:txBody>
                    <a:bodyPr/>
                    <a:lstStyle/>
                    <a:p>
                      <a:pPr algn="ctr"/>
                      <a:r>
                        <a:rPr lang="en-GB" sz="2400" dirty="0">
                          <a:solidFill>
                            <a:schemeClr val="tx1"/>
                          </a:solidFill>
                          <a:latin typeface="Letterjoin-Air No-Lead 36" panose="02000805000000020003" pitchFamily="50" charset="0"/>
                        </a:rPr>
                        <a:t>posses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88069858"/>
                  </a:ext>
                </a:extLst>
              </a:tr>
              <a:tr h="771525">
                <a:tc>
                  <a:txBody>
                    <a:bodyPr/>
                    <a:lstStyle/>
                    <a:p>
                      <a:pPr algn="ctr"/>
                      <a:r>
                        <a:rPr lang="en-GB" sz="2000" dirty="0">
                          <a:solidFill>
                            <a:schemeClr val="tx1"/>
                          </a:solidFill>
                          <a:latin typeface="Letterjoin-Air No-Lead 36" panose="02000805000000020003" pitchFamily="50" charset="0"/>
                        </a:rPr>
                        <a:t>scissors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9412747"/>
                  </a:ext>
                </a:extLst>
              </a:tr>
              <a:tr h="771525">
                <a:tc>
                  <a:txBody>
                    <a:bodyPr/>
                    <a:lstStyle/>
                    <a:p>
                      <a:pPr algn="ctr"/>
                      <a:r>
                        <a:rPr lang="en-GB" sz="2400" dirty="0">
                          <a:solidFill>
                            <a:schemeClr val="tx1"/>
                          </a:solidFill>
                          <a:latin typeface="Letterjoin-Air No-Lead 36" panose="02000805000000020003" pitchFamily="50" charset="0"/>
                        </a:rPr>
                        <a:t>zero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55585865"/>
                  </a:ext>
                </a:extLst>
              </a:tr>
              <a:tr h="771525">
                <a:tc>
                  <a:txBody>
                    <a:bodyPr/>
                    <a:lstStyle/>
                    <a:p>
                      <a:pPr algn="ctr"/>
                      <a:r>
                        <a:rPr lang="en-GB" sz="2400" dirty="0">
                          <a:solidFill>
                            <a:srgbClr val="FF0000"/>
                          </a:solidFill>
                          <a:latin typeface="Letterjoin-Air No-Lead 36" panose="02000805000000020003" pitchFamily="50" charset="0"/>
                        </a:rPr>
                        <a:t>behind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89867331"/>
                  </a:ext>
                </a:extLst>
              </a:tr>
              <a:tr h="771525">
                <a:tc>
                  <a:txBody>
                    <a:bodyPr/>
                    <a:lstStyle/>
                    <a:p>
                      <a:pPr algn="ctr"/>
                      <a:r>
                        <a:rPr lang="en-GB" sz="2000" dirty="0">
                          <a:solidFill>
                            <a:srgbClr val="FF0000"/>
                          </a:solidFill>
                          <a:latin typeface="Letterjoin-Air No-Lead 36" panose="02000805000000020003" pitchFamily="50" charset="0"/>
                        </a:rPr>
                        <a:t>because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dirty="0">
                        <a:solidFill>
                          <a:schemeClr val="tx1"/>
                        </a:solidFill>
                        <a:latin typeface="SassoonPrimaryInfant"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67104318"/>
                  </a:ext>
                </a:extLst>
              </a:tr>
            </a:tbl>
          </a:graphicData>
        </a:graphic>
      </p:graphicFrame>
    </p:spTree>
    <p:extLst>
      <p:ext uri="{BB962C8B-B14F-4D97-AF65-F5344CB8AC3E}">
        <p14:creationId xmlns:p14="http://schemas.microsoft.com/office/powerpoint/2010/main" val="15807301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E56BA942494974C9172D23366267FE7" ma:contentTypeVersion="16" ma:contentTypeDescription="Create a new document." ma:contentTypeScope="" ma:versionID="f90cb68ffc846ea1c681efb2c3f0cac0">
  <xsd:schema xmlns:xsd="http://www.w3.org/2001/XMLSchema" xmlns:xs="http://www.w3.org/2001/XMLSchema" xmlns:p="http://schemas.microsoft.com/office/2006/metadata/properties" xmlns:ns2="a674d6f9-f4f4-48e7-a71a-e083971e5eb3" xmlns:ns3="d4447a66-147e-4d69-8899-9978c139d588" targetNamespace="http://schemas.microsoft.com/office/2006/metadata/properties" ma:root="true" ma:fieldsID="81e9e337895c9929324800ed82a0f08b" ns2:_="" ns3:_="">
    <xsd:import namespace="a674d6f9-f4f4-48e7-a71a-e083971e5eb3"/>
    <xsd:import namespace="d4447a66-147e-4d69-8899-9978c139d588"/>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element ref="ns3:SharedWithUsers" minOccurs="0"/>
                <xsd:element ref="ns3:SharedWithDetail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74d6f9-f4f4-48e7-a71a-e083971e5eb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Location" ma:index="15" nillable="true" ma:displayName="Location" ma:indexed="true" ma:internalName="MediaServiceLocation"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6048cd5e-80d7-43cd-959c-e6f0153a1bdb"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4447a66-147e-4d69-8899-9978c139d588"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ec8a5e8d-ebaf-4b0a-b06a-3bf86a723d70}" ma:internalName="TaxCatchAll" ma:showField="CatchAllData" ma:web="d4447a66-147e-4d69-8899-9978c139d588">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a674d6f9-f4f4-48e7-a71a-e083971e5eb3">
      <Terms xmlns="http://schemas.microsoft.com/office/infopath/2007/PartnerControls"/>
    </lcf76f155ced4ddcb4097134ff3c332f>
    <TaxCatchAll xmlns="d4447a66-147e-4d69-8899-9978c139d58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4C9F47C-AE09-474D-A0D4-DDC2FF4D522C}"/>
</file>

<file path=customXml/itemProps2.xml><?xml version="1.0" encoding="utf-8"?>
<ds:datastoreItem xmlns:ds="http://schemas.openxmlformats.org/officeDocument/2006/customXml" ds:itemID="{9D379D8F-6617-4409-92AA-59F05875F683}">
  <ds:schemaRefs>
    <ds:schemaRef ds:uri="a674d6f9-f4f4-48e7-a71a-e083971e5eb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d4447a66-147e-4d69-8899-9978c139d588"/>
    <ds:schemaRef ds:uri="http://www.w3.org/XML/1998/namespace"/>
    <ds:schemaRef ds:uri="http://purl.org/dc/dcmitype/"/>
  </ds:schemaRefs>
</ds:datastoreItem>
</file>

<file path=customXml/itemProps3.xml><?xml version="1.0" encoding="utf-8"?>
<ds:datastoreItem xmlns:ds="http://schemas.openxmlformats.org/officeDocument/2006/customXml" ds:itemID="{FDE377E3-F946-4C79-BF36-780E5A4707C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3816</TotalTime>
  <Words>563</Words>
  <Application>Microsoft Office PowerPoint</Application>
  <PresentationFormat>A4 Paper (210x297 mm)</PresentationFormat>
  <Paragraphs>208</Paragraphs>
  <Slides>12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vt:lpstr>
      <vt:lpstr>Calibri</vt:lpstr>
      <vt:lpstr>Calibri Light</vt:lpstr>
      <vt:lpstr>Letter-join No-Lead 36</vt:lpstr>
      <vt:lpstr>Letter-join Plus 36</vt:lpstr>
      <vt:lpstr>Letterjoin-Air No-Lead 36</vt:lpstr>
      <vt:lpstr>SassoonPrimaryInfant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Staff</dc:creator>
  <cp:lastModifiedBy>Samantha McHugh</cp:lastModifiedBy>
  <cp:revision>95</cp:revision>
  <cp:lastPrinted>2025-05-23T10:46:28Z</cp:lastPrinted>
  <dcterms:created xsi:type="dcterms:W3CDTF">2022-01-20T21:23:49Z</dcterms:created>
  <dcterms:modified xsi:type="dcterms:W3CDTF">2025-05-23T10:52:08Z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0x0101009E56BA942494974C9172D23366267FE7</vt:lpwstr>
  </property>
</Properties>
</file>